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3" r:id="rId7"/>
    <p:sldId id="264" r:id="rId8"/>
    <p:sldId id="266" r:id="rId9"/>
    <p:sldId id="265" r:id="rId10"/>
    <p:sldId id="267" r:id="rId11"/>
    <p:sldId id="268" r:id="rId12"/>
    <p:sldId id="277" r:id="rId13"/>
    <p:sldId id="269" r:id="rId14"/>
    <p:sldId id="271" r:id="rId15"/>
    <p:sldId id="272" r:id="rId16"/>
    <p:sldId id="273" r:id="rId17"/>
    <p:sldId id="274" r:id="rId18"/>
    <p:sldId id="275" r:id="rId19"/>
    <p:sldId id="280" r:id="rId20"/>
    <p:sldId id="336" r:id="rId21"/>
    <p:sldId id="345" r:id="rId22"/>
    <p:sldId id="337" r:id="rId23"/>
    <p:sldId id="344" r:id="rId24"/>
    <p:sldId id="338" r:id="rId25"/>
    <p:sldId id="281" r:id="rId26"/>
    <p:sldId id="284" r:id="rId27"/>
    <p:sldId id="341" r:id="rId28"/>
    <p:sldId id="282" r:id="rId29"/>
    <p:sldId id="339" r:id="rId30"/>
    <p:sldId id="340" r:id="rId31"/>
    <p:sldId id="342" r:id="rId32"/>
    <p:sldId id="286" r:id="rId33"/>
    <p:sldId id="287" r:id="rId34"/>
    <p:sldId id="288" r:id="rId35"/>
    <p:sldId id="290" r:id="rId36"/>
    <p:sldId id="291" r:id="rId37"/>
    <p:sldId id="296" r:id="rId38"/>
    <p:sldId id="297" r:id="rId39"/>
    <p:sldId id="294" r:id="rId40"/>
    <p:sldId id="301" r:id="rId41"/>
    <p:sldId id="34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2" r:id="rId50"/>
    <p:sldId id="309" r:id="rId51"/>
    <p:sldId id="319" r:id="rId52"/>
    <p:sldId id="310" r:id="rId53"/>
    <p:sldId id="326" r:id="rId54"/>
    <p:sldId id="325" r:id="rId55"/>
    <p:sldId id="329" r:id="rId56"/>
    <p:sldId id="314" r:id="rId57"/>
    <p:sldId id="327" r:id="rId58"/>
    <p:sldId id="321" r:id="rId59"/>
    <p:sldId id="320" r:id="rId60"/>
    <p:sldId id="330" r:id="rId61"/>
    <p:sldId id="315" r:id="rId62"/>
    <p:sldId id="316" r:id="rId63"/>
    <p:sldId id="317" r:id="rId64"/>
    <p:sldId id="331" r:id="rId65"/>
    <p:sldId id="332" r:id="rId66"/>
    <p:sldId id="333" r:id="rId67"/>
    <p:sldId id="334" r:id="rId68"/>
    <p:sldId id="335" r:id="rId69"/>
    <p:sldId id="322" r:id="rId70"/>
    <p:sldId id="323" r:id="rId71"/>
    <p:sldId id="32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D8B5"/>
    <a:srgbClr val="9EC87E"/>
    <a:srgbClr val="CC0000"/>
    <a:srgbClr val="FF3300"/>
    <a:srgbClr val="FF7C80"/>
    <a:srgbClr val="FF9999"/>
    <a:srgbClr val="990000"/>
    <a:srgbClr val="262626"/>
    <a:srgbClr val="7DA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408"/>
      </p:cViewPr>
      <p:guideLst>
        <p:guide orient="horz" pos="618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atwg.org/specs/web-apps/current-work/multipage/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Atlas Platform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AngularJS Case Study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239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0"/>
            <a:ext cx="229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62" y="-1001713"/>
            <a:ext cx="3571875" cy="95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1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100" y="-34290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96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3860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1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So, what is ‘Atlas’ Anyway ?</a:t>
            </a:r>
            <a:endParaRPr lang="en-NZ" dirty="0"/>
          </a:p>
        </p:txBody>
      </p:sp>
      <p:pic>
        <p:nvPicPr>
          <p:cNvPr id="1026" name="Picture 2" descr="http://imagecache2.allposters.com/images/SSPOD/SuperStock_995-6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89" y="1767178"/>
            <a:ext cx="32194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My ASB </a:t>
            </a:r>
            <a:r>
              <a:rPr lang="en-NZ" dirty="0" smtClean="0"/>
              <a:t>Technology Stack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3439116" y="1844984"/>
            <a:ext cx="1610315" cy="582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 smtClean="0"/>
              <a:t>ASB.Helix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3439116" y="3015377"/>
            <a:ext cx="1610315" cy="58262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err="1" smtClean="0"/>
              <a:t>CBA.Helix</a:t>
            </a:r>
            <a:endParaRPr lang="en-NZ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37641" y="3015376"/>
            <a:ext cx="1610315" cy="582627"/>
            <a:chOff x="6137641" y="3015376"/>
            <a:chExt cx="1610315" cy="582627"/>
          </a:xfrm>
        </p:grpSpPr>
        <p:sp>
          <p:nvSpPr>
            <p:cNvPr id="6" name="Rectangle 5"/>
            <p:cNvSpPr/>
            <p:nvPr/>
          </p:nvSpPr>
          <p:spPr>
            <a:xfrm>
              <a:off x="6137641" y="3015376"/>
              <a:ext cx="1610315" cy="5826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3366" y="3148453"/>
              <a:ext cx="1482359" cy="36322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156691" y="1840937"/>
            <a:ext cx="1610315" cy="582627"/>
            <a:chOff x="6156691" y="1840937"/>
            <a:chExt cx="1610315" cy="582627"/>
          </a:xfrm>
        </p:grpSpPr>
        <p:sp>
          <p:nvSpPr>
            <p:cNvPr id="7" name="Rectangle 6"/>
            <p:cNvSpPr/>
            <p:nvPr/>
          </p:nvSpPr>
          <p:spPr>
            <a:xfrm>
              <a:off x="6156691" y="1840937"/>
              <a:ext cx="1610315" cy="5826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790" y="1917137"/>
              <a:ext cx="1564166" cy="43960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161117" y="4191879"/>
            <a:ext cx="1610315" cy="582627"/>
            <a:chOff x="6161117" y="4191879"/>
            <a:chExt cx="1610315" cy="582627"/>
          </a:xfrm>
        </p:grpSpPr>
        <p:sp>
          <p:nvSpPr>
            <p:cNvPr id="8" name="Rectangle 7"/>
            <p:cNvSpPr/>
            <p:nvPr/>
          </p:nvSpPr>
          <p:spPr>
            <a:xfrm>
              <a:off x="6161117" y="4191879"/>
              <a:ext cx="1610315" cy="5826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8742" y="4391587"/>
              <a:ext cx="1482359" cy="255769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156691" y="5366318"/>
            <a:ext cx="1610315" cy="582627"/>
            <a:chOff x="6156691" y="5366318"/>
            <a:chExt cx="1610315" cy="582627"/>
          </a:xfrm>
        </p:grpSpPr>
        <p:sp>
          <p:nvSpPr>
            <p:cNvPr id="9" name="Rectangle 8"/>
            <p:cNvSpPr/>
            <p:nvPr/>
          </p:nvSpPr>
          <p:spPr>
            <a:xfrm>
              <a:off x="6156691" y="5366318"/>
              <a:ext cx="1610315" cy="5826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pic>
          <p:nvPicPr>
            <p:cNvPr id="1038" name="Picture 14" descr="https://encrypted-tbn1.gstatic.com/images?q=tbn:ANd9GcQu8_PeS_dENR3f1Y0Vd8_B2Gy61I4gt2eabe1D_Zih31Z75ar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391" y="5415776"/>
              <a:ext cx="948959" cy="502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Straight Arrow Connector 28"/>
          <p:cNvCxnSpPr>
            <a:stCxn id="4" idx="2"/>
            <a:endCxn id="5" idx="0"/>
          </p:cNvCxnSpPr>
          <p:nvPr/>
        </p:nvCxnSpPr>
        <p:spPr>
          <a:xfrm>
            <a:off x="4244274" y="2427611"/>
            <a:ext cx="0" cy="587766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" idx="1"/>
          </p:cNvCxnSpPr>
          <p:nvPr/>
        </p:nvCxnSpPr>
        <p:spPr>
          <a:xfrm>
            <a:off x="5055080" y="3304120"/>
            <a:ext cx="1082561" cy="257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958899" y="2423564"/>
            <a:ext cx="0" cy="587766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33891" y="4191878"/>
            <a:ext cx="1610315" cy="5826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Service Layer</a:t>
            </a:r>
            <a:endParaRPr lang="en-NZ" dirty="0"/>
          </a:p>
        </p:txBody>
      </p:sp>
      <p:sp>
        <p:nvSpPr>
          <p:cNvPr id="37" name="Rectangle 36"/>
          <p:cNvSpPr/>
          <p:nvPr/>
        </p:nvSpPr>
        <p:spPr>
          <a:xfrm>
            <a:off x="733891" y="5366318"/>
            <a:ext cx="1610315" cy="5826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Controllers</a:t>
            </a:r>
            <a:endParaRPr lang="en-NZ" dirty="0"/>
          </a:p>
        </p:txBody>
      </p:sp>
      <p:cxnSp>
        <p:nvCxnSpPr>
          <p:cNvPr id="38" name="Straight Arrow Connector 37"/>
          <p:cNvCxnSpPr>
            <a:endCxn id="35" idx="2"/>
          </p:cNvCxnSpPr>
          <p:nvPr/>
        </p:nvCxnSpPr>
        <p:spPr>
          <a:xfrm flipV="1">
            <a:off x="1539048" y="4774505"/>
            <a:ext cx="1" cy="587767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5" idx="0"/>
            <a:endCxn id="4" idx="1"/>
          </p:cNvCxnSpPr>
          <p:nvPr/>
        </p:nvCxnSpPr>
        <p:spPr>
          <a:xfrm rot="5400000" flipH="1" flipV="1">
            <a:off x="1461292" y="2214055"/>
            <a:ext cx="2055580" cy="1900067"/>
          </a:xfrm>
          <a:prstGeom prst="bentConnector2">
            <a:avLst/>
          </a:prstGeom>
          <a:ln w="25400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344206" y="4516901"/>
            <a:ext cx="3510383" cy="257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54589" y="1690688"/>
            <a:ext cx="2146411" cy="4481512"/>
          </a:xfrm>
          <a:prstGeom prst="rect">
            <a:avLst/>
          </a:prstGeom>
          <a:noFill/>
          <a:ln w="28575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354912" y="5667063"/>
            <a:ext cx="3510383" cy="257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0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AngularJS Responsibilities</a:t>
            </a:r>
            <a:endParaRPr lang="en-NZ" dirty="0"/>
          </a:p>
        </p:txBody>
      </p:sp>
      <p:grpSp>
        <p:nvGrpSpPr>
          <p:cNvPr id="47" name="Group 46"/>
          <p:cNvGrpSpPr/>
          <p:nvPr/>
        </p:nvGrpSpPr>
        <p:grpSpPr>
          <a:xfrm>
            <a:off x="6311787" y="2564705"/>
            <a:ext cx="2128206" cy="2371640"/>
            <a:chOff x="6311787" y="2564705"/>
            <a:chExt cx="2128206" cy="2371640"/>
          </a:xfrm>
        </p:grpSpPr>
        <p:sp>
          <p:nvSpPr>
            <p:cNvPr id="7" name="Rectangle 6"/>
            <p:cNvSpPr/>
            <p:nvPr/>
          </p:nvSpPr>
          <p:spPr>
            <a:xfrm>
              <a:off x="6829678" y="3973393"/>
              <a:ext cx="1610315" cy="5826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Directives</a:t>
              </a:r>
              <a:endParaRPr lang="en-NZ" dirty="0"/>
            </a:p>
          </p:txBody>
        </p:sp>
        <p:cxnSp>
          <p:nvCxnSpPr>
            <p:cNvPr id="22" name="Straight Connector 21"/>
            <p:cNvCxnSpPr>
              <a:stCxn id="7" idx="0"/>
            </p:cNvCxnSpPr>
            <p:nvPr/>
          </p:nvCxnSpPr>
          <p:spPr>
            <a:xfrm flipH="1" flipV="1">
              <a:off x="7634835" y="2564705"/>
              <a:ext cx="1" cy="1408688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1"/>
              <a:endCxn id="6" idx="3"/>
            </p:cNvCxnSpPr>
            <p:nvPr/>
          </p:nvCxnSpPr>
          <p:spPr>
            <a:xfrm flipH="1">
              <a:off x="6311787" y="4264707"/>
              <a:ext cx="517891" cy="671638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7" idx="1"/>
              <a:endCxn id="5" idx="3"/>
            </p:cNvCxnSpPr>
            <p:nvPr/>
          </p:nvCxnSpPr>
          <p:spPr>
            <a:xfrm flipH="1" flipV="1">
              <a:off x="6311787" y="3763000"/>
              <a:ext cx="517891" cy="501707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922153" y="1982753"/>
            <a:ext cx="6387100" cy="3244905"/>
            <a:chOff x="3922153" y="1982753"/>
            <a:chExt cx="6387100" cy="3244905"/>
          </a:xfrm>
        </p:grpSpPr>
        <p:sp>
          <p:nvSpPr>
            <p:cNvPr id="4" name="Rectangle 3"/>
            <p:cNvSpPr/>
            <p:nvPr/>
          </p:nvSpPr>
          <p:spPr>
            <a:xfrm>
              <a:off x="3922153" y="1982753"/>
              <a:ext cx="6387100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VIEW</a:t>
              </a:r>
              <a:endParaRPr lang="en-NZ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22153" y="3471686"/>
              <a:ext cx="2389634" cy="5826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Model ($scope)</a:t>
              </a:r>
              <a:endParaRPr lang="en-NZ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22153" y="4645031"/>
              <a:ext cx="2389634" cy="5826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Controller</a:t>
              </a:r>
              <a:endParaRPr lang="en-NZ" dirty="0"/>
            </a:p>
          </p:txBody>
        </p:sp>
        <p:cxnSp>
          <p:nvCxnSpPr>
            <p:cNvPr id="14" name="Straight Connector 13"/>
            <p:cNvCxnSpPr>
              <a:stCxn id="6" idx="0"/>
              <a:endCxn id="5" idx="2"/>
            </p:cNvCxnSpPr>
            <p:nvPr/>
          </p:nvCxnSpPr>
          <p:spPr>
            <a:xfrm flipV="1">
              <a:off x="5116970" y="4054313"/>
              <a:ext cx="0" cy="590718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5" idx="0"/>
            </p:cNvCxnSpPr>
            <p:nvPr/>
          </p:nvCxnSpPr>
          <p:spPr>
            <a:xfrm flipV="1">
              <a:off x="5116970" y="2564705"/>
              <a:ext cx="0" cy="906981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8698938" y="2564705"/>
            <a:ext cx="1610315" cy="1311583"/>
            <a:chOff x="8698938" y="2564705"/>
            <a:chExt cx="1610315" cy="1311583"/>
          </a:xfrm>
        </p:grpSpPr>
        <p:sp>
          <p:nvSpPr>
            <p:cNvPr id="8" name="Rectangle 7"/>
            <p:cNvSpPr/>
            <p:nvPr/>
          </p:nvSpPr>
          <p:spPr>
            <a:xfrm>
              <a:off x="8698938" y="3293661"/>
              <a:ext cx="1610315" cy="5826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Filters</a:t>
              </a:r>
              <a:endParaRPr lang="en-NZ" dirty="0"/>
            </a:p>
          </p:txBody>
        </p:sp>
        <p:cxnSp>
          <p:nvCxnSpPr>
            <p:cNvPr id="26" name="Straight Connector 25"/>
            <p:cNvCxnSpPr>
              <a:stCxn id="8" idx="0"/>
            </p:cNvCxnSpPr>
            <p:nvPr/>
          </p:nvCxnSpPr>
          <p:spPr>
            <a:xfrm flipH="1" flipV="1">
              <a:off x="9504095" y="2564705"/>
              <a:ext cx="1" cy="728956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reeform 35"/>
          <p:cNvSpPr/>
          <p:nvPr/>
        </p:nvSpPr>
        <p:spPr>
          <a:xfrm>
            <a:off x="2977867" y="2265770"/>
            <a:ext cx="946770" cy="2379058"/>
          </a:xfrm>
          <a:custGeom>
            <a:avLst/>
            <a:gdLst>
              <a:gd name="connsiteX0" fmla="*/ 938678 w 946770"/>
              <a:gd name="connsiteY0" fmla="*/ 2379058 h 2379058"/>
              <a:gd name="connsiteX1" fmla="*/ 2 w 946770"/>
              <a:gd name="connsiteY1" fmla="*/ 801111 h 2379058"/>
              <a:gd name="connsiteX2" fmla="*/ 946770 w 946770"/>
              <a:gd name="connsiteY2" fmla="*/ 0 h 2379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770" h="2379058">
                <a:moveTo>
                  <a:pt x="938678" y="2379058"/>
                </a:moveTo>
                <a:cubicBezTo>
                  <a:pt x="468665" y="1788339"/>
                  <a:pt x="-1347" y="1197621"/>
                  <a:pt x="2" y="801111"/>
                </a:cubicBezTo>
                <a:cubicBezTo>
                  <a:pt x="1351" y="404601"/>
                  <a:pt x="474060" y="202300"/>
                  <a:pt x="946770" y="0"/>
                </a:cubicBezTo>
              </a:path>
            </a:pathLst>
          </a:custGeom>
          <a:noFill/>
          <a:ln>
            <a:solidFill>
              <a:schemeClr val="tx1">
                <a:lumMod val="85000"/>
              </a:schemeClr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49" name="Group 48"/>
          <p:cNvGrpSpPr/>
          <p:nvPr/>
        </p:nvGrpSpPr>
        <p:grpSpPr>
          <a:xfrm>
            <a:off x="938677" y="4645031"/>
            <a:ext cx="5373110" cy="1665611"/>
            <a:chOff x="938677" y="4645031"/>
            <a:chExt cx="5373110" cy="1665611"/>
          </a:xfrm>
        </p:grpSpPr>
        <p:sp>
          <p:nvSpPr>
            <p:cNvPr id="10" name="Rectangle 9"/>
            <p:cNvSpPr/>
            <p:nvPr/>
          </p:nvSpPr>
          <p:spPr>
            <a:xfrm>
              <a:off x="2443794" y="4645031"/>
              <a:ext cx="1171995" cy="5826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Controller</a:t>
              </a:r>
              <a:endParaRPr lang="en-NZ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38677" y="5728015"/>
              <a:ext cx="5373110" cy="5826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Services</a:t>
              </a:r>
              <a:endParaRPr lang="en-NZ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8677" y="4645031"/>
              <a:ext cx="1171995" cy="5826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Controller</a:t>
              </a:r>
              <a:endParaRPr lang="en-NZ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5112376" y="5227659"/>
              <a:ext cx="4594" cy="500356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1524674" y="5227659"/>
              <a:ext cx="4594" cy="500356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3001007" y="5227659"/>
              <a:ext cx="4594" cy="500356"/>
            </a:xfrm>
            <a:prstGeom prst="line">
              <a:avLst/>
            </a:prstGeom>
            <a:ln w="19050">
              <a:solidFill>
                <a:schemeClr val="tx1">
                  <a:lumMod val="8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57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Service Layer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7039566" y="5312084"/>
            <a:ext cx="1610315" cy="582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Helix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4296241" y="5312083"/>
            <a:ext cx="1610315" cy="5826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 Svc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4296240" y="3930959"/>
            <a:ext cx="1610315" cy="5826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Account Svc</a:t>
            </a:r>
            <a:endParaRPr lang="en-NZ" sz="1400" dirty="0"/>
          </a:p>
        </p:txBody>
      </p:sp>
      <p:sp>
        <p:nvSpPr>
          <p:cNvPr id="7" name="Rectangle 6"/>
          <p:cNvSpPr/>
          <p:nvPr/>
        </p:nvSpPr>
        <p:spPr>
          <a:xfrm>
            <a:off x="9599369" y="5312083"/>
            <a:ext cx="1610315" cy="5826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/accounts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1375479" y="2228193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Balances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sp>
        <p:nvSpPr>
          <p:cNvPr id="9" name="Rectangle 8"/>
          <p:cNvSpPr/>
          <p:nvPr/>
        </p:nvSpPr>
        <p:spPr>
          <a:xfrm>
            <a:off x="2980004" y="2228196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Transactions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sp>
        <p:nvSpPr>
          <p:cNvPr id="11" name="Rectangle 10"/>
          <p:cNvSpPr/>
          <p:nvPr/>
        </p:nvSpPr>
        <p:spPr>
          <a:xfrm>
            <a:off x="4584529" y="2228196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Transfer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sp>
        <p:nvSpPr>
          <p:cNvPr id="12" name="Rectangle 11"/>
          <p:cNvSpPr/>
          <p:nvPr/>
        </p:nvSpPr>
        <p:spPr>
          <a:xfrm>
            <a:off x="6189054" y="2228196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Payments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sp>
        <p:nvSpPr>
          <p:cNvPr id="13" name="Rectangle 12"/>
          <p:cNvSpPr/>
          <p:nvPr/>
        </p:nvSpPr>
        <p:spPr>
          <a:xfrm>
            <a:off x="7793579" y="2228195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Infographics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sp>
        <p:nvSpPr>
          <p:cNvPr id="14" name="Rectangle 13"/>
          <p:cNvSpPr/>
          <p:nvPr/>
        </p:nvSpPr>
        <p:spPr>
          <a:xfrm>
            <a:off x="9398103" y="2228194"/>
            <a:ext cx="1384198" cy="5826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My Transactions</a:t>
            </a:r>
          </a:p>
          <a:p>
            <a:pPr algn="ctr"/>
            <a:r>
              <a:rPr lang="en-NZ" sz="1400" dirty="0" smtClean="0"/>
              <a:t>Controller</a:t>
            </a:r>
            <a:endParaRPr lang="en-NZ" sz="1400" dirty="0"/>
          </a:p>
        </p:txBody>
      </p:sp>
      <p:cxnSp>
        <p:nvCxnSpPr>
          <p:cNvPr id="16" name="Straight Connector 15"/>
          <p:cNvCxnSpPr>
            <a:stCxn id="8" idx="2"/>
            <a:endCxn id="6" idx="0"/>
          </p:cNvCxnSpPr>
          <p:nvPr/>
        </p:nvCxnSpPr>
        <p:spPr>
          <a:xfrm>
            <a:off x="2067578" y="2810820"/>
            <a:ext cx="3033820" cy="1120139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2"/>
            <a:endCxn id="6" idx="0"/>
          </p:cNvCxnSpPr>
          <p:nvPr/>
        </p:nvCxnSpPr>
        <p:spPr>
          <a:xfrm>
            <a:off x="3672103" y="2810823"/>
            <a:ext cx="1429295" cy="1120136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  <a:endCxn id="6" idx="0"/>
          </p:cNvCxnSpPr>
          <p:nvPr/>
        </p:nvCxnSpPr>
        <p:spPr>
          <a:xfrm flipH="1">
            <a:off x="5101398" y="2810823"/>
            <a:ext cx="175230" cy="1120136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2"/>
            <a:endCxn id="6" idx="0"/>
          </p:cNvCxnSpPr>
          <p:nvPr/>
        </p:nvCxnSpPr>
        <p:spPr>
          <a:xfrm flipH="1">
            <a:off x="5101398" y="2810823"/>
            <a:ext cx="1779755" cy="1120136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6" idx="0"/>
          </p:cNvCxnSpPr>
          <p:nvPr/>
        </p:nvCxnSpPr>
        <p:spPr>
          <a:xfrm flipH="1">
            <a:off x="5101398" y="2810822"/>
            <a:ext cx="3384280" cy="1120137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2"/>
            <a:endCxn id="6" idx="0"/>
          </p:cNvCxnSpPr>
          <p:nvPr/>
        </p:nvCxnSpPr>
        <p:spPr>
          <a:xfrm flipH="1">
            <a:off x="5101398" y="2810821"/>
            <a:ext cx="4988804" cy="1120138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2"/>
            <a:endCxn id="5" idx="0"/>
          </p:cNvCxnSpPr>
          <p:nvPr/>
        </p:nvCxnSpPr>
        <p:spPr>
          <a:xfrm>
            <a:off x="5101398" y="4513586"/>
            <a:ext cx="1" cy="798497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4" idx="1"/>
          </p:cNvCxnSpPr>
          <p:nvPr/>
        </p:nvCxnSpPr>
        <p:spPr>
          <a:xfrm>
            <a:off x="5906556" y="5603397"/>
            <a:ext cx="1133010" cy="1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" idx="3"/>
            <a:endCxn id="7" idx="1"/>
          </p:cNvCxnSpPr>
          <p:nvPr/>
        </p:nvCxnSpPr>
        <p:spPr>
          <a:xfrm flipV="1">
            <a:off x="8649881" y="5603397"/>
            <a:ext cx="949488" cy="1"/>
          </a:xfrm>
          <a:prstGeom prst="line">
            <a:avLst/>
          </a:prstGeom>
          <a:ln w="15875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18908" y="3930951"/>
            <a:ext cx="11336057" cy="1381132"/>
            <a:chOff x="318908" y="3930951"/>
            <a:chExt cx="11336057" cy="1381132"/>
          </a:xfrm>
        </p:grpSpPr>
        <p:sp>
          <p:nvSpPr>
            <p:cNvPr id="33" name="Rectangle 32"/>
            <p:cNvSpPr/>
            <p:nvPr/>
          </p:nvSpPr>
          <p:spPr>
            <a:xfrm>
              <a:off x="6183264" y="3931104"/>
              <a:ext cx="1610315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400" dirty="0" smtClean="0"/>
                <a:t>Transactions Svc</a:t>
              </a:r>
              <a:endParaRPr lang="en-NZ" sz="1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89706" y="3930954"/>
              <a:ext cx="1610315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400" dirty="0" smtClean="0"/>
                <a:t>Transfer Svc</a:t>
              </a:r>
              <a:endParaRPr lang="en-NZ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62669" y="3930952"/>
              <a:ext cx="1610315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400" dirty="0" smtClean="0"/>
                <a:t>Payments Svc</a:t>
              </a:r>
              <a:endParaRPr lang="en-NZ" sz="1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044650" y="3932846"/>
              <a:ext cx="1610315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400" dirty="0" smtClean="0"/>
                <a:t>Payees Svc</a:t>
              </a:r>
              <a:endParaRPr lang="en-NZ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8908" y="3930951"/>
              <a:ext cx="1610315" cy="5826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400" dirty="0" smtClean="0"/>
                <a:t>Public Holidays Svc</a:t>
              </a:r>
              <a:endParaRPr lang="en-NZ" sz="1400" dirty="0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124066" y="4513578"/>
              <a:ext cx="9725742" cy="798505"/>
              <a:chOff x="1124066" y="4513578"/>
              <a:chExt cx="9725742" cy="798505"/>
            </a:xfrm>
          </p:grpSpPr>
          <p:cxnSp>
            <p:nvCxnSpPr>
              <p:cNvPr id="39" name="Straight Connector 38"/>
              <p:cNvCxnSpPr>
                <a:stCxn id="35" idx="2"/>
                <a:endCxn id="5" idx="0"/>
              </p:cNvCxnSpPr>
              <p:nvPr/>
            </p:nvCxnSpPr>
            <p:spPr>
              <a:xfrm>
                <a:off x="3067827" y="4513579"/>
                <a:ext cx="2033572" cy="798504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7" idx="2"/>
                <a:endCxn id="5" idx="0"/>
              </p:cNvCxnSpPr>
              <p:nvPr/>
            </p:nvCxnSpPr>
            <p:spPr>
              <a:xfrm>
                <a:off x="1124066" y="4513578"/>
                <a:ext cx="3977333" cy="798505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3" idx="2"/>
                <a:endCxn id="5" idx="0"/>
              </p:cNvCxnSpPr>
              <p:nvPr/>
            </p:nvCxnSpPr>
            <p:spPr>
              <a:xfrm flipH="1">
                <a:off x="5101399" y="4513731"/>
                <a:ext cx="1887023" cy="798352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34" idx="2"/>
                <a:endCxn id="5" idx="0"/>
              </p:cNvCxnSpPr>
              <p:nvPr/>
            </p:nvCxnSpPr>
            <p:spPr>
              <a:xfrm flipH="1">
                <a:off x="5101399" y="4513581"/>
                <a:ext cx="3793465" cy="798502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6" idx="2"/>
                <a:endCxn id="5" idx="0"/>
              </p:cNvCxnSpPr>
              <p:nvPr/>
            </p:nvCxnSpPr>
            <p:spPr>
              <a:xfrm flipH="1">
                <a:off x="5101399" y="4515473"/>
                <a:ext cx="5748409" cy="796610"/>
              </a:xfrm>
              <a:prstGeom prst="line">
                <a:avLst/>
              </a:prstGeom>
              <a:ln w="15875">
                <a:solidFill>
                  <a:schemeClr val="tx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8773407" y="5280230"/>
            <a:ext cx="70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 smtClean="0"/>
              <a:t>REST</a:t>
            </a:r>
          </a:p>
          <a:p>
            <a:pPr algn="ctr"/>
            <a:r>
              <a:rPr lang="en-NZ" dirty="0" smtClean="0"/>
              <a:t>API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8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Other Tools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533650"/>
            <a:ext cx="2219325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7" y="2533651"/>
            <a:ext cx="1943627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639" y="2533651"/>
            <a:ext cx="3211830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195" y="2533651"/>
            <a:ext cx="2057400" cy="2057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35712" y="4724400"/>
            <a:ext cx="122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Build Tasks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3443287" y="4724400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CSS pre-processing</a:t>
            </a:r>
            <a:endParaRPr lang="en-NZ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4724400"/>
            <a:ext cx="197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Responsive Layout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8916152" y="472440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Module Loading</a:t>
            </a:r>
            <a:endParaRPr lang="en-NZ" dirty="0"/>
          </a:p>
        </p:txBody>
      </p:sp>
      <p:sp>
        <p:nvSpPr>
          <p:cNvPr id="18" name="TextBox 17"/>
          <p:cNvSpPr txBox="1"/>
          <p:nvPr/>
        </p:nvSpPr>
        <p:spPr>
          <a:xfrm>
            <a:off x="1911937" y="207275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Grunt</a:t>
            </a:r>
            <a:endParaRPr lang="en-NZ" dirty="0"/>
          </a:p>
        </p:txBody>
      </p:sp>
      <p:sp>
        <p:nvSpPr>
          <p:cNvPr id="20" name="TextBox 19"/>
          <p:cNvSpPr txBox="1"/>
          <p:nvPr/>
        </p:nvSpPr>
        <p:spPr>
          <a:xfrm>
            <a:off x="6553200" y="2072759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Foundation</a:t>
            </a:r>
            <a:endParaRPr lang="en-NZ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37" y="5303282"/>
            <a:ext cx="2219325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HTML 5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The Hitchhikers Guide to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603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hepwww.rl.ac.uk/cmsvpt/bestphotos/Point%205/General%20-%20Other/CERN%20Pt5%20CMS%20Constn%20Hall%20-%20CMS%20endc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2" y="0"/>
            <a:ext cx="98820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Tim Berners-Lee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Computer Science degree from Queens College, Oxford</a:t>
            </a:r>
          </a:p>
          <a:p>
            <a:r>
              <a:rPr lang="en-NZ" dirty="0" smtClean="0"/>
              <a:t>Built his </a:t>
            </a:r>
            <a:r>
              <a:rPr lang="en-NZ" dirty="0" smtClean="0"/>
              <a:t>first computer from spare parts using a soldering iron </a:t>
            </a:r>
            <a:r>
              <a:rPr lang="en-NZ" dirty="0" smtClean="0"/>
              <a:t>and an old television</a:t>
            </a:r>
            <a:endParaRPr lang="en-NZ" dirty="0"/>
          </a:p>
        </p:txBody>
      </p:sp>
      <p:pic>
        <p:nvPicPr>
          <p:cNvPr id="4" name="Picture 3" descr="http://media.tumblr.com/tumblr_lbrtyznMa61qz81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85" y="4368899"/>
            <a:ext cx="2687662" cy="18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images.amazon.com/images/P/0822572737.01.LZZZZZZ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71" y="3701476"/>
            <a:ext cx="1673429" cy="247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1980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Tim Berners-Lee joins CERN as software consultant</a:t>
            </a:r>
          </a:p>
          <a:p>
            <a:r>
              <a:rPr lang="en-NZ" dirty="0" smtClean="0"/>
              <a:t>Writes ‘Enquire’ to keep track of ‘random associations’</a:t>
            </a:r>
          </a:p>
          <a:p>
            <a:endParaRPr lang="en-NZ" dirty="0" smtClean="0"/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3473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1980 - 1989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“</a:t>
            </a:r>
            <a:r>
              <a:rPr lang="en-NZ" i="1" dirty="0"/>
              <a:t>So the data was there, somewhere, going around and around on a disk, but it was really difficult to get at</a:t>
            </a:r>
            <a:r>
              <a:rPr lang="en-NZ" dirty="0" smtClean="0"/>
              <a:t>”</a:t>
            </a:r>
          </a:p>
          <a:p>
            <a:endParaRPr lang="en-NZ" dirty="0" smtClean="0"/>
          </a:p>
          <a:p>
            <a:r>
              <a:rPr lang="en-NZ" dirty="0" smtClean="0"/>
              <a:t>“</a:t>
            </a:r>
            <a:r>
              <a:rPr lang="en-NZ" i="1" dirty="0"/>
              <a:t>So there I had the Internet, I had the problem, I had all the tools, I just needed to be given some spare time to do </a:t>
            </a:r>
            <a:r>
              <a:rPr lang="en-NZ" i="1" dirty="0" smtClean="0"/>
              <a:t>it</a:t>
            </a:r>
            <a:r>
              <a:rPr lang="en-NZ" dirty="0" smtClean="0"/>
              <a:t>”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2889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So, what is ‘Atlas’ Anyway ?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1669772" y="3530377"/>
            <a:ext cx="7513984" cy="9462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ATLAS PLATFORM</a:t>
            </a:r>
            <a:endParaRPr lang="en-NZ" dirty="0"/>
          </a:p>
        </p:txBody>
      </p:sp>
      <p:sp>
        <p:nvSpPr>
          <p:cNvPr id="4" name="Rectangle 3"/>
          <p:cNvSpPr/>
          <p:nvPr/>
        </p:nvSpPr>
        <p:spPr>
          <a:xfrm>
            <a:off x="1669772" y="2536466"/>
            <a:ext cx="1709532" cy="858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App A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3595312" y="2536465"/>
            <a:ext cx="1709532" cy="858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App B</a:t>
            </a:r>
            <a:endParaRPr lang="en-NZ" dirty="0"/>
          </a:p>
        </p:txBody>
      </p:sp>
      <p:sp>
        <p:nvSpPr>
          <p:cNvPr id="7" name="Rectangle 6"/>
          <p:cNvSpPr/>
          <p:nvPr/>
        </p:nvSpPr>
        <p:spPr>
          <a:xfrm>
            <a:off x="5520852" y="2536465"/>
            <a:ext cx="1709532" cy="858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App C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7474224" y="2536464"/>
            <a:ext cx="1709532" cy="858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App D</a:t>
            </a:r>
            <a:endParaRPr lang="en-NZ" dirty="0"/>
          </a:p>
        </p:txBody>
      </p:sp>
      <p:sp>
        <p:nvSpPr>
          <p:cNvPr id="5" name="Rounded Rectangle 4"/>
          <p:cNvSpPr/>
          <p:nvPr/>
        </p:nvSpPr>
        <p:spPr>
          <a:xfrm>
            <a:off x="1812616" y="3593571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Authentication</a:t>
            </a:r>
            <a:endParaRPr lang="en-NZ" dirty="0"/>
          </a:p>
        </p:txBody>
      </p:sp>
      <p:sp>
        <p:nvSpPr>
          <p:cNvPr id="11" name="Rounded Rectangle 10"/>
          <p:cNvSpPr/>
          <p:nvPr/>
        </p:nvSpPr>
        <p:spPr>
          <a:xfrm>
            <a:off x="3644068" y="4236179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Configuration</a:t>
            </a:r>
            <a:endParaRPr lang="en-NZ" dirty="0"/>
          </a:p>
        </p:txBody>
      </p:sp>
      <p:sp>
        <p:nvSpPr>
          <p:cNvPr id="13" name="Rounded Rectangle 12"/>
          <p:cNvSpPr/>
          <p:nvPr/>
        </p:nvSpPr>
        <p:spPr>
          <a:xfrm>
            <a:off x="5426764" y="4236179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Preferences</a:t>
            </a:r>
            <a:endParaRPr lang="en-NZ" dirty="0"/>
          </a:p>
        </p:txBody>
      </p:sp>
      <p:sp>
        <p:nvSpPr>
          <p:cNvPr id="15" name="Rounded Rectangle 14"/>
          <p:cNvSpPr/>
          <p:nvPr/>
        </p:nvSpPr>
        <p:spPr>
          <a:xfrm>
            <a:off x="7412168" y="4240981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Layout</a:t>
            </a:r>
            <a:endParaRPr lang="en-NZ" dirty="0"/>
          </a:p>
        </p:txBody>
      </p:sp>
      <p:sp>
        <p:nvSpPr>
          <p:cNvPr id="16" name="Rounded Rectangle 15"/>
          <p:cNvSpPr/>
          <p:nvPr/>
        </p:nvSpPr>
        <p:spPr>
          <a:xfrm>
            <a:off x="7412168" y="3602645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Data Access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812616" y="4236179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Authorisation</a:t>
            </a:r>
            <a:endParaRPr lang="en-NZ" dirty="0"/>
          </a:p>
        </p:txBody>
      </p:sp>
      <p:sp>
        <p:nvSpPr>
          <p:cNvPr id="18" name="Rounded Rectangle 17"/>
          <p:cNvSpPr/>
          <p:nvPr/>
        </p:nvSpPr>
        <p:spPr>
          <a:xfrm>
            <a:off x="2556639" y="4688139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Navigation</a:t>
            </a:r>
            <a:endParaRPr lang="en-NZ" dirty="0"/>
          </a:p>
        </p:txBody>
      </p:sp>
      <p:sp>
        <p:nvSpPr>
          <p:cNvPr id="19" name="Rounded Rectangle 18"/>
          <p:cNvSpPr/>
          <p:nvPr/>
        </p:nvSpPr>
        <p:spPr>
          <a:xfrm>
            <a:off x="4434584" y="4674805"/>
            <a:ext cx="1796183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SPA Back Button Support</a:t>
            </a:r>
            <a:endParaRPr lang="en-NZ" dirty="0"/>
          </a:p>
        </p:txBody>
      </p:sp>
      <p:sp>
        <p:nvSpPr>
          <p:cNvPr id="20" name="Rounded Rectangle 19"/>
          <p:cNvSpPr/>
          <p:nvPr/>
        </p:nvSpPr>
        <p:spPr>
          <a:xfrm>
            <a:off x="6466510" y="4688139"/>
            <a:ext cx="1677500" cy="58262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Session Management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199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  <p:bldP spid="11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1990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Writes early draft specifications for HTML, URI, HTTP</a:t>
            </a:r>
          </a:p>
          <a:p>
            <a:r>
              <a:rPr lang="en-NZ" dirty="0" smtClean="0"/>
              <a:t>Builds first </a:t>
            </a:r>
            <a:r>
              <a:rPr lang="en-NZ" dirty="0" err="1" smtClean="0"/>
              <a:t>HTTPd</a:t>
            </a:r>
            <a:r>
              <a:rPr lang="en-NZ" dirty="0"/>
              <a:t> </a:t>
            </a:r>
            <a:r>
              <a:rPr lang="en-NZ" dirty="0" smtClean="0"/>
              <a:t>server and client (‘</a:t>
            </a:r>
            <a:r>
              <a:rPr lang="en-NZ" dirty="0" err="1" smtClean="0"/>
              <a:t>WorldWideWeb</a:t>
            </a:r>
            <a:r>
              <a:rPr lang="en-NZ" dirty="0" smtClean="0"/>
              <a:t>’) using NeXT computer and Objective-C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288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3.org/History/1994/WWW/Journals/CACM/screensnap2_24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86" y="621"/>
            <a:ext cx="9231086" cy="685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www-talk mailing list created to foster open discussions about HTML and the www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868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14499" y="1907322"/>
            <a:ext cx="884872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Date: Mon, 28 Oct 91 14:34:12 GMT+0100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From: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timbl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 (Tim Berners-Lee)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Message-Id: &lt;9110281334.AA06863@ nxoc01.cern.ch 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To: www-talk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Subject: test again!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</a:rPr>
              <a:t>If you get this, delete it. - Sorry!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effectLst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8975" y="0"/>
            <a:ext cx="6096000" cy="69249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1200" dirty="0"/>
              <a:t>Date: Mon, 28 Oct 91 16:33:14 GMT+0100</a:t>
            </a:r>
          </a:p>
          <a:p>
            <a:r>
              <a:rPr lang="en-NZ" sz="1200" dirty="0"/>
              <a:t>From: </a:t>
            </a:r>
            <a:r>
              <a:rPr lang="en-NZ" sz="1200" dirty="0" err="1"/>
              <a:t>timbl</a:t>
            </a:r>
            <a:r>
              <a:rPr lang="en-NZ" sz="1200" dirty="0"/>
              <a:t> (Tim Berners-Lee)</a:t>
            </a:r>
          </a:p>
          <a:p>
            <a:r>
              <a:rPr lang="en-NZ" sz="1200" dirty="0"/>
              <a:t>Message-Id: &lt;9110281533.AA06989@ nxoc01.cern.ch &gt;</a:t>
            </a:r>
          </a:p>
          <a:p>
            <a:r>
              <a:rPr lang="en-NZ" sz="1200" dirty="0"/>
              <a:t>To: www-interest@nxoc01.cern.ch</a:t>
            </a:r>
          </a:p>
          <a:p>
            <a:r>
              <a:rPr lang="en-NZ" sz="1200" dirty="0"/>
              <a:t>Subject: </a:t>
            </a:r>
            <a:r>
              <a:rPr lang="en-NZ" sz="1200" dirty="0" err="1"/>
              <a:t>WorldWideWeb</a:t>
            </a:r>
            <a:r>
              <a:rPr lang="en-NZ" sz="1200" dirty="0"/>
              <a:t> mailing list:  Introduction</a:t>
            </a:r>
          </a:p>
          <a:p>
            <a:endParaRPr lang="en-NZ" sz="1200" dirty="0"/>
          </a:p>
          <a:p>
            <a:r>
              <a:rPr lang="en-NZ" sz="1200" dirty="0"/>
              <a:t>We have (at last!) started the www-interest mailing list. Your name  </a:t>
            </a:r>
          </a:p>
          <a:p>
            <a:r>
              <a:rPr lang="en-NZ" sz="1200" dirty="0"/>
              <a:t>is, for one reason or another, on it. The list is a list for  </a:t>
            </a:r>
          </a:p>
          <a:p>
            <a:r>
              <a:rPr lang="en-NZ" sz="1200" dirty="0"/>
              <a:t>announcements about the World Wide Web (W3) distributed information  </a:t>
            </a:r>
          </a:p>
          <a:p>
            <a:r>
              <a:rPr lang="en-NZ" sz="1200" dirty="0"/>
              <a:t>system, mainly about</a:t>
            </a:r>
          </a:p>
          <a:p>
            <a:endParaRPr lang="en-NZ" sz="1200" dirty="0"/>
          </a:p>
          <a:p>
            <a:r>
              <a:rPr lang="en-NZ" sz="1200" dirty="0"/>
              <a:t>           o    New online information available</a:t>
            </a:r>
          </a:p>
          <a:p>
            <a:endParaRPr lang="en-NZ" sz="1200" dirty="0"/>
          </a:p>
          <a:p>
            <a:r>
              <a:rPr lang="en-NZ" sz="1200" dirty="0"/>
              <a:t>           o    New W3 software releases</a:t>
            </a:r>
          </a:p>
          <a:p>
            <a:endParaRPr lang="en-NZ" sz="1200" dirty="0"/>
          </a:p>
          <a:p>
            <a:r>
              <a:rPr lang="en-NZ" sz="1200" dirty="0"/>
              <a:t>If you do not want to be on this list, please accept our apologies  </a:t>
            </a:r>
          </a:p>
          <a:p>
            <a:r>
              <a:rPr lang="en-NZ" sz="1200" dirty="0"/>
              <a:t>and mail listserv@info.cern.ch with the message body </a:t>
            </a:r>
          </a:p>
          <a:p>
            <a:r>
              <a:rPr lang="en-NZ" sz="1200" dirty="0"/>
              <a:t>        </a:t>
            </a:r>
          </a:p>
          <a:p>
            <a:r>
              <a:rPr lang="en-NZ" sz="1200" dirty="0"/>
              <a:t>        delete www-interest</a:t>
            </a:r>
          </a:p>
          <a:p>
            <a:endParaRPr lang="en-NZ" sz="1200" dirty="0"/>
          </a:p>
          <a:p>
            <a:r>
              <a:rPr lang="en-NZ" sz="1200" dirty="0"/>
              <a:t>If others wish to subscribe to this list, they should mail  </a:t>
            </a:r>
          </a:p>
          <a:p>
            <a:r>
              <a:rPr lang="en-NZ" sz="1200" dirty="0"/>
              <a:t>listserv@info.cern.ch with the message body</a:t>
            </a:r>
          </a:p>
          <a:p>
            <a:endParaRPr lang="en-NZ" sz="1200" dirty="0"/>
          </a:p>
          <a:p>
            <a:r>
              <a:rPr lang="en-NZ" sz="1200" dirty="0"/>
              <a:t>        add www-interest</a:t>
            </a:r>
          </a:p>
          <a:p>
            <a:endParaRPr lang="en-NZ" sz="1200" dirty="0"/>
          </a:p>
          <a:p>
            <a:r>
              <a:rPr lang="en-NZ" sz="1200" dirty="0"/>
              <a:t>There is a similar list, called www-talk, for developers of W3  </a:t>
            </a:r>
          </a:p>
          <a:p>
            <a:r>
              <a:rPr lang="en-NZ" sz="1200" dirty="0"/>
              <a:t>software. Members of www-talk get www-interest automatically.</a:t>
            </a:r>
          </a:p>
          <a:p>
            <a:endParaRPr lang="en-NZ" sz="1200" dirty="0"/>
          </a:p>
          <a:p>
            <a:r>
              <a:rPr lang="en-NZ" sz="1200" dirty="0"/>
              <a:t>If you have any queries for a human response, mail  </a:t>
            </a:r>
          </a:p>
          <a:p>
            <a:r>
              <a:rPr lang="en-NZ" sz="1200" dirty="0"/>
              <a:t>www-interest-request@info.cern.ch.</a:t>
            </a:r>
          </a:p>
          <a:p>
            <a:endParaRPr lang="en-NZ" sz="1200" dirty="0"/>
          </a:p>
          <a:p>
            <a:r>
              <a:rPr lang="en-NZ" sz="1200" dirty="0"/>
              <a:t>        Tim BL</a:t>
            </a:r>
          </a:p>
          <a:p>
            <a:r>
              <a:rPr lang="en-NZ" sz="1200" dirty="0"/>
              <a:t>__________________________________________________________</a:t>
            </a:r>
          </a:p>
          <a:p>
            <a:r>
              <a:rPr lang="en-NZ" sz="1200" dirty="0"/>
              <a:t>Tim Berners-Lee                       timbl@info.cern.ch</a:t>
            </a:r>
          </a:p>
          <a:p>
            <a:r>
              <a:rPr lang="en-NZ" sz="1200" dirty="0"/>
              <a:t>World Wide Web project                (</a:t>
            </a:r>
            <a:r>
              <a:rPr lang="en-NZ" sz="1200" dirty="0" err="1"/>
              <a:t>NeXTMail</a:t>
            </a:r>
            <a:r>
              <a:rPr lang="en-NZ" sz="1200" dirty="0"/>
              <a:t> is ok)  </a:t>
            </a:r>
          </a:p>
          <a:p>
            <a:r>
              <a:rPr lang="en-NZ" sz="1200" dirty="0"/>
              <a:t>CERN                                  Tel: +41(22)767 3755</a:t>
            </a:r>
          </a:p>
          <a:p>
            <a:r>
              <a:rPr lang="en-NZ" sz="1200" dirty="0"/>
              <a:t>1211 Geneva 23, Switzerland           Fax: +41(22)767 7155</a:t>
            </a:r>
          </a:p>
        </p:txBody>
      </p:sp>
    </p:spTree>
    <p:extLst>
      <p:ext uri="{BB962C8B-B14F-4D97-AF65-F5344CB8AC3E}">
        <p14:creationId xmlns:p14="http://schemas.microsoft.com/office/powerpoint/2010/main" val="25612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Dave </a:t>
            </a:r>
            <a:r>
              <a:rPr lang="en-NZ" dirty="0" err="1" smtClean="0"/>
              <a:t>Raggett</a:t>
            </a:r>
            <a:r>
              <a:rPr lang="en-NZ" dirty="0" smtClean="0"/>
              <a:t> (Hewlett-Packard, Bristol, England) collaborates with TBL</a:t>
            </a:r>
          </a:p>
          <a:p>
            <a:r>
              <a:rPr lang="en-NZ" dirty="0" smtClean="0"/>
              <a:t>Initiates work on HTML+ specification</a:t>
            </a:r>
          </a:p>
          <a:p>
            <a:r>
              <a:rPr lang="en-NZ" dirty="0" smtClean="0"/>
              <a:t>Later develops web browser called Arena</a:t>
            </a:r>
          </a:p>
        </p:txBody>
      </p:sp>
      <p:pic>
        <p:nvPicPr>
          <p:cNvPr id="4" name="Picture 2" descr="http://www.w3.org/People/Raggett/book4/drde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505238"/>
            <a:ext cx="3105150" cy="40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NCSA take an interest in the </a:t>
            </a:r>
            <a:r>
              <a:rPr lang="en-NZ" dirty="0" smtClean="0"/>
              <a:t>www</a:t>
            </a:r>
            <a:endParaRPr lang="en-NZ" dirty="0" smtClean="0"/>
          </a:p>
          <a:p>
            <a:r>
              <a:rPr lang="en-NZ" dirty="0" smtClean="0"/>
              <a:t>Marc Andreessen and Eric Bina start work on a new </a:t>
            </a:r>
            <a:r>
              <a:rPr lang="en-NZ" dirty="0" smtClean="0"/>
              <a:t>browser called </a:t>
            </a:r>
            <a:r>
              <a:rPr lang="en-NZ" dirty="0" err="1" smtClean="0"/>
              <a:t>Mosiac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534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1993</a:t>
            </a:r>
            <a:endParaRPr lang="en-NZ" dirty="0"/>
          </a:p>
        </p:txBody>
      </p:sp>
      <p:pic>
        <p:nvPicPr>
          <p:cNvPr id="10242" name="Picture 2" descr="http://logic.stanford.edu/talks/Web2.0/web1.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41" y="1867189"/>
            <a:ext cx="48577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Inaugural www conference (Geneva)</a:t>
            </a:r>
          </a:p>
          <a:p>
            <a:r>
              <a:rPr lang="en-NZ" dirty="0" smtClean="0"/>
              <a:t>IEFT forms </a:t>
            </a:r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HTML WG</a:t>
            </a:r>
          </a:p>
          <a:p>
            <a:r>
              <a:rPr lang="en-NZ" dirty="0" smtClean="0"/>
              <a:t>HTML 2.0 specification released (TBL, Dan Connolly)</a:t>
            </a:r>
          </a:p>
          <a:p>
            <a:r>
              <a:rPr lang="en-NZ" dirty="0" smtClean="0"/>
              <a:t>Netscape </a:t>
            </a:r>
            <a:r>
              <a:rPr lang="en-NZ" dirty="0"/>
              <a:t>formed (Marc </a:t>
            </a:r>
            <a:r>
              <a:rPr lang="en-NZ" dirty="0" smtClean="0"/>
              <a:t>Andreessen)</a:t>
            </a:r>
            <a:endParaRPr lang="en-NZ" dirty="0" smtClean="0"/>
          </a:p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W3C</a:t>
            </a:r>
            <a:r>
              <a:rPr lang="en-NZ" dirty="0" smtClean="0"/>
              <a:t> formed (MIT, INRIA, Keio University)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31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w3.org/2007/11/team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486" y="0"/>
            <a:ext cx="100405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6250" y="533400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 smtClean="0"/>
              <a:t>W3C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245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Atlas from 10,000ft</a:t>
            </a:r>
            <a:endParaRPr lang="en-NZ" dirty="0"/>
          </a:p>
        </p:txBody>
      </p:sp>
      <p:grpSp>
        <p:nvGrpSpPr>
          <p:cNvPr id="3" name="Group 2"/>
          <p:cNvGrpSpPr/>
          <p:nvPr/>
        </p:nvGrpSpPr>
        <p:grpSpPr>
          <a:xfrm>
            <a:off x="962952" y="1844984"/>
            <a:ext cx="2201034" cy="1683143"/>
            <a:chOff x="962952" y="1844984"/>
            <a:chExt cx="2201034" cy="1683143"/>
          </a:xfrm>
        </p:grpSpPr>
        <p:sp>
          <p:nvSpPr>
            <p:cNvPr id="4" name="Rectangle 3"/>
            <p:cNvSpPr/>
            <p:nvPr/>
          </p:nvSpPr>
          <p:spPr>
            <a:xfrm>
              <a:off x="962952" y="1844984"/>
              <a:ext cx="2201034" cy="16831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62952" y="1844984"/>
              <a:ext cx="2201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Container</a:t>
              </a:r>
              <a:endParaRPr lang="en-NZ" dirty="0"/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1270450" y="2306649"/>
            <a:ext cx="1561762" cy="108391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 X</a:t>
            </a:r>
            <a:endParaRPr lang="en-NZ" dirty="0"/>
          </a:p>
        </p:txBody>
      </p:sp>
      <p:grpSp>
        <p:nvGrpSpPr>
          <p:cNvPr id="14" name="Group 13"/>
          <p:cNvGrpSpPr/>
          <p:nvPr/>
        </p:nvGrpSpPr>
        <p:grpSpPr>
          <a:xfrm>
            <a:off x="5460137" y="1542542"/>
            <a:ext cx="2565176" cy="1362499"/>
            <a:chOff x="5460137" y="1542542"/>
            <a:chExt cx="2565176" cy="1362499"/>
          </a:xfrm>
        </p:grpSpPr>
        <p:sp>
          <p:nvSpPr>
            <p:cNvPr id="7" name="Rectangle 6"/>
            <p:cNvSpPr/>
            <p:nvPr/>
          </p:nvSpPr>
          <p:spPr>
            <a:xfrm>
              <a:off x="5460137" y="1844984"/>
              <a:ext cx="2201034" cy="106005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Platform Services</a:t>
              </a:r>
              <a:endParaRPr lang="en-NZ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7297029" y="1542542"/>
              <a:ext cx="728284" cy="647362"/>
            </a:xfrm>
            <a:prstGeom prst="flowChartMagneticDisk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62952" y="4410706"/>
            <a:ext cx="2201034" cy="10600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 Server (IIS)</a:t>
            </a:r>
            <a:endParaRPr lang="en-NZ" dirty="0"/>
          </a:p>
        </p:txBody>
      </p:sp>
      <p:sp>
        <p:nvSpPr>
          <p:cNvPr id="11" name="Up Arrow 10"/>
          <p:cNvSpPr/>
          <p:nvPr/>
        </p:nvSpPr>
        <p:spPr>
          <a:xfrm>
            <a:off x="2487197" y="3620460"/>
            <a:ext cx="422276" cy="689956"/>
          </a:xfrm>
          <a:prstGeom prst="up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15" name="Group 14"/>
          <p:cNvGrpSpPr/>
          <p:nvPr/>
        </p:nvGrpSpPr>
        <p:grpSpPr>
          <a:xfrm>
            <a:off x="3325090" y="1790636"/>
            <a:ext cx="1943621" cy="605024"/>
            <a:chOff x="3325090" y="1790636"/>
            <a:chExt cx="1943621" cy="605024"/>
          </a:xfrm>
        </p:grpSpPr>
        <p:sp>
          <p:nvSpPr>
            <p:cNvPr id="12" name="Left Arrow 11"/>
            <p:cNvSpPr/>
            <p:nvPr/>
          </p:nvSpPr>
          <p:spPr>
            <a:xfrm>
              <a:off x="3325090" y="2071463"/>
              <a:ext cx="1943621" cy="324197"/>
            </a:xfrm>
            <a:prstGeom prst="lef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2662" y="1790636"/>
              <a:ext cx="150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Configuration</a:t>
              </a:r>
              <a:endParaRPr lang="en-NZ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460137" y="4410707"/>
            <a:ext cx="2201034" cy="10600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REST APIs</a:t>
            </a:r>
            <a:endParaRPr lang="en-NZ" dirty="0"/>
          </a:p>
        </p:txBody>
      </p:sp>
      <p:sp>
        <p:nvSpPr>
          <p:cNvPr id="18" name="Rectangle 17"/>
          <p:cNvSpPr/>
          <p:nvPr/>
        </p:nvSpPr>
        <p:spPr>
          <a:xfrm>
            <a:off x="8092625" y="4410706"/>
            <a:ext cx="2201034" cy="10600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Middleware</a:t>
            </a:r>
            <a:endParaRPr lang="en-NZ" dirty="0"/>
          </a:p>
        </p:txBody>
      </p:sp>
      <p:sp>
        <p:nvSpPr>
          <p:cNvPr id="19" name="Left Arrow 18"/>
          <p:cNvSpPr/>
          <p:nvPr/>
        </p:nvSpPr>
        <p:spPr>
          <a:xfrm rot="1982845">
            <a:off x="3412820" y="3582774"/>
            <a:ext cx="1943621" cy="324197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0" name="TextBox 19"/>
          <p:cNvSpPr txBox="1"/>
          <p:nvPr/>
        </p:nvSpPr>
        <p:spPr>
          <a:xfrm>
            <a:off x="3736696" y="374487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Data</a:t>
            </a:r>
            <a:endParaRPr lang="en-NZ" dirty="0"/>
          </a:p>
        </p:txBody>
      </p:sp>
      <p:sp>
        <p:nvSpPr>
          <p:cNvPr id="21" name="Left Arrow 20"/>
          <p:cNvSpPr/>
          <p:nvPr/>
        </p:nvSpPr>
        <p:spPr>
          <a:xfrm>
            <a:off x="7364341" y="4812425"/>
            <a:ext cx="915136" cy="324197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Up Arrow 25"/>
          <p:cNvSpPr/>
          <p:nvPr/>
        </p:nvSpPr>
        <p:spPr>
          <a:xfrm>
            <a:off x="1448836" y="3424016"/>
            <a:ext cx="422276" cy="894357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/>
          <p:cNvSpPr/>
          <p:nvPr/>
        </p:nvSpPr>
        <p:spPr>
          <a:xfrm>
            <a:off x="846292" y="3744872"/>
            <a:ext cx="3838996" cy="369332"/>
          </a:xfrm>
          <a:prstGeom prst="rect">
            <a:avLst/>
          </a:prstGeom>
          <a:solidFill>
            <a:srgbClr val="7DA62C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/>
          <p:cNvSpPr/>
          <p:nvPr/>
        </p:nvSpPr>
        <p:spPr>
          <a:xfrm>
            <a:off x="3989373" y="1690688"/>
            <a:ext cx="695915" cy="2054184"/>
          </a:xfrm>
          <a:prstGeom prst="rect">
            <a:avLst/>
          </a:prstGeom>
          <a:solidFill>
            <a:srgbClr val="7DA62C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AIM</a:t>
            </a:r>
            <a:endParaRPr lang="en-NZ" dirty="0"/>
          </a:p>
        </p:txBody>
      </p:sp>
      <p:sp>
        <p:nvSpPr>
          <p:cNvPr id="29" name="Rectangle 28"/>
          <p:cNvSpPr/>
          <p:nvPr/>
        </p:nvSpPr>
        <p:spPr>
          <a:xfrm>
            <a:off x="1468777" y="3025151"/>
            <a:ext cx="1151187" cy="2879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Helix</a:t>
            </a:r>
            <a:endParaRPr lang="en-NZ" dirty="0"/>
          </a:p>
        </p:txBody>
      </p:sp>
      <p:sp>
        <p:nvSpPr>
          <p:cNvPr id="30" name="Rectangle 29"/>
          <p:cNvSpPr/>
          <p:nvPr/>
        </p:nvSpPr>
        <p:spPr>
          <a:xfrm>
            <a:off x="232183" y="1947372"/>
            <a:ext cx="1151187" cy="287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Helix</a:t>
            </a:r>
            <a:endParaRPr lang="en-NZ" dirty="0"/>
          </a:p>
        </p:txBody>
      </p:sp>
      <p:sp>
        <p:nvSpPr>
          <p:cNvPr id="31" name="Rectangle 30"/>
          <p:cNvSpPr/>
          <p:nvPr/>
        </p:nvSpPr>
        <p:spPr>
          <a:xfrm>
            <a:off x="8092625" y="2935288"/>
            <a:ext cx="2201034" cy="106005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Mission Control</a:t>
            </a:r>
            <a:endParaRPr lang="en-NZ" dirty="0"/>
          </a:p>
        </p:txBody>
      </p:sp>
      <p:cxnSp>
        <p:nvCxnSpPr>
          <p:cNvPr id="33" name="Elbow Connector 32"/>
          <p:cNvCxnSpPr>
            <a:stCxn id="31" idx="0"/>
            <a:endCxn id="9" idx="4"/>
          </p:cNvCxnSpPr>
          <p:nvPr/>
        </p:nvCxnSpPr>
        <p:spPr>
          <a:xfrm rot="16200000" flipV="1">
            <a:off x="8074696" y="1816841"/>
            <a:ext cx="1069065" cy="1167829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2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 animBg="1"/>
      <p:bldP spid="18" grpId="0" animBg="1"/>
      <p:bldP spid="19" grpId="0" animBg="1"/>
      <p:bldP spid="20" grpId="0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1995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HTML 3.0 draft (nee HTML+) rejected by IETF</a:t>
            </a:r>
          </a:p>
          <a:p>
            <a:r>
              <a:rPr lang="en-NZ" dirty="0" smtClean="0"/>
              <a:t>Internet Explorer released</a:t>
            </a:r>
          </a:p>
          <a:p>
            <a:r>
              <a:rPr lang="en-NZ" dirty="0" smtClean="0"/>
              <a:t>CSS draft specification</a:t>
            </a:r>
          </a:p>
          <a:p>
            <a:endParaRPr lang="en-NZ" dirty="0"/>
          </a:p>
          <a:p>
            <a:r>
              <a:rPr lang="en-NZ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Brendan </a:t>
            </a:r>
            <a:r>
              <a:rPr lang="en-NZ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Eich</a:t>
            </a:r>
            <a:r>
              <a:rPr lang="en-NZ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(Netscape) creates JavaScript in 10 days</a:t>
            </a:r>
            <a:endParaRPr lang="en-NZ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8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 rot="4591662">
            <a:off x="4876273" y="1292449"/>
            <a:ext cx="2655054" cy="3395632"/>
          </a:xfrm>
          <a:prstGeom prst="ellipse">
            <a:avLst/>
          </a:prstGeom>
          <a:solidFill>
            <a:srgbClr val="48D8B5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Oval 4"/>
          <p:cNvSpPr/>
          <p:nvPr/>
        </p:nvSpPr>
        <p:spPr>
          <a:xfrm rot="18417209">
            <a:off x="3565721" y="853437"/>
            <a:ext cx="2724150" cy="3545169"/>
          </a:xfrm>
          <a:prstGeom prst="ellipse">
            <a:avLst/>
          </a:prstGeom>
          <a:solidFill>
            <a:srgbClr val="9EC87E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3" name="Oval 2"/>
          <p:cNvSpPr/>
          <p:nvPr/>
        </p:nvSpPr>
        <p:spPr>
          <a:xfrm>
            <a:off x="4610100" y="2324100"/>
            <a:ext cx="1743075" cy="1743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HTML spec</a:t>
            </a:r>
            <a:endParaRPr lang="en-NZ" dirty="0"/>
          </a:p>
        </p:txBody>
      </p:sp>
      <p:sp>
        <p:nvSpPr>
          <p:cNvPr id="7" name="Oval 6"/>
          <p:cNvSpPr/>
          <p:nvPr/>
        </p:nvSpPr>
        <p:spPr>
          <a:xfrm rot="10800000">
            <a:off x="4154110" y="2112962"/>
            <a:ext cx="2655054" cy="3395632"/>
          </a:xfrm>
          <a:prstGeom prst="ellipse">
            <a:avLst/>
          </a:prstGeom>
          <a:solidFill>
            <a:schemeClr val="tx2">
              <a:lumMod val="50000"/>
              <a:alpha val="4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593186" y="149421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 smtClean="0"/>
              <a:t>IE</a:t>
            </a:r>
            <a:endParaRPr lang="en-NZ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82570" y="2225911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 smtClean="0"/>
              <a:t>Netscape</a:t>
            </a:r>
            <a:endParaRPr lang="en-NZ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212171" y="4903539"/>
            <a:ext cx="538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 smtClean="0"/>
              <a:t>xyz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32009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1996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HTML Editorial Review Board </a:t>
            </a:r>
            <a:r>
              <a:rPr lang="en-NZ" dirty="0" smtClean="0"/>
              <a:t>established (IBM, Microsoft, Netscape, W3C)</a:t>
            </a:r>
          </a:p>
          <a:p>
            <a:r>
              <a:rPr lang="en-NZ" dirty="0" smtClean="0"/>
              <a:t>Netscape agreed to remove 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&lt;BLINK&gt;</a:t>
            </a:r>
            <a:r>
              <a:rPr lang="en-NZ" dirty="0" smtClean="0"/>
              <a:t>…</a:t>
            </a:r>
          </a:p>
          <a:p>
            <a:r>
              <a:rPr lang="en-NZ" dirty="0" smtClean="0"/>
              <a:t>…but only if Microsoft removed 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&lt;MARQUEE&gt;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028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1997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HTML 3.2 endorsed</a:t>
            </a:r>
          </a:p>
          <a:p>
            <a:r>
              <a:rPr lang="en-NZ" dirty="0" smtClean="0"/>
              <a:t>HTML 4.0 released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368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1998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W3C announces the end of HTML, in favour of XHTML</a:t>
            </a:r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068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2000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XHTML 1.0 specification (HTML 4.0 as xml)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721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2001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XHTML 1.1 (strict) specification</a:t>
            </a:r>
          </a:p>
          <a:p>
            <a:r>
              <a:rPr lang="en-NZ" dirty="0" smtClean="0"/>
              <a:t>Work commences on XHTML 2.0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3332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2004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Web Forms 2.0 proposal (Mozilla, Opera, et al)</a:t>
            </a:r>
          </a:p>
          <a:p>
            <a:r>
              <a:rPr lang="en-NZ" dirty="0" smtClean="0"/>
              <a:t>Rejected by W3C</a:t>
            </a:r>
          </a:p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WHATWG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established as break-away venue for evolving HTML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8018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WHATWG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 smtClean="0"/>
              <a:t>W</a:t>
            </a:r>
            <a:r>
              <a:rPr lang="en-NZ" dirty="0" smtClean="0"/>
              <a:t>eb </a:t>
            </a:r>
            <a:r>
              <a:rPr lang="en-NZ" b="1" dirty="0" smtClean="0"/>
              <a:t>H</a:t>
            </a:r>
            <a:r>
              <a:rPr lang="en-NZ" dirty="0" smtClean="0"/>
              <a:t>ypertext </a:t>
            </a:r>
            <a:r>
              <a:rPr lang="en-NZ" b="1" dirty="0" smtClean="0"/>
              <a:t>A</a:t>
            </a:r>
            <a:r>
              <a:rPr lang="en-NZ" dirty="0" smtClean="0"/>
              <a:t>pplication </a:t>
            </a:r>
            <a:r>
              <a:rPr lang="en-NZ" b="1" dirty="0" smtClean="0"/>
              <a:t>T</a:t>
            </a:r>
            <a:r>
              <a:rPr lang="en-NZ" dirty="0" smtClean="0"/>
              <a:t>echnology </a:t>
            </a:r>
            <a:r>
              <a:rPr lang="en-NZ" b="1" dirty="0" smtClean="0"/>
              <a:t>W</a:t>
            </a:r>
            <a:r>
              <a:rPr lang="en-NZ" dirty="0" smtClean="0"/>
              <a:t>orking </a:t>
            </a:r>
            <a:r>
              <a:rPr lang="en-NZ" b="1" dirty="0" smtClean="0"/>
              <a:t>G</a:t>
            </a:r>
            <a:r>
              <a:rPr lang="en-NZ" dirty="0" smtClean="0"/>
              <a:t>roup</a:t>
            </a:r>
          </a:p>
          <a:p>
            <a:r>
              <a:rPr lang="en-NZ" dirty="0" smtClean="0"/>
              <a:t>“Web </a:t>
            </a:r>
            <a:r>
              <a:rPr lang="en-NZ" dirty="0"/>
              <a:t>technologies needed to be </a:t>
            </a:r>
            <a:r>
              <a:rPr lang="en-NZ" b="1" i="1" dirty="0"/>
              <a:t>backwards </a:t>
            </a:r>
            <a:r>
              <a:rPr lang="en-NZ" b="1" i="1" dirty="0" smtClean="0"/>
              <a:t>compatible”</a:t>
            </a:r>
          </a:p>
          <a:p>
            <a:r>
              <a:rPr lang="en-NZ" dirty="0"/>
              <a:t>Specifications and implementations needed to match, </a:t>
            </a:r>
            <a:r>
              <a:rPr lang="en-NZ" i="1" dirty="0"/>
              <a:t>even if this meant changing the specification rather than the implementation</a:t>
            </a:r>
            <a:endParaRPr lang="en-NZ" b="1" i="1" dirty="0" smtClean="0"/>
          </a:p>
          <a:p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89" y="645221"/>
            <a:ext cx="802232" cy="754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51" y="645221"/>
            <a:ext cx="754098" cy="754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479" y="648708"/>
            <a:ext cx="683535" cy="7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WHATWG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Web Applications 1.0</a:t>
            </a:r>
          </a:p>
          <a:p>
            <a:r>
              <a:rPr lang="en-NZ" dirty="0"/>
              <a:t>W</a:t>
            </a:r>
            <a:r>
              <a:rPr lang="en-NZ" dirty="0" smtClean="0"/>
              <a:t>eb Forms 2.0</a:t>
            </a:r>
          </a:p>
          <a:p>
            <a:r>
              <a:rPr lang="en-NZ" dirty="0"/>
              <a:t>W</a:t>
            </a:r>
            <a:r>
              <a:rPr lang="en-NZ" dirty="0" smtClean="0"/>
              <a:t>eb Controls 1.0</a:t>
            </a:r>
          </a:p>
          <a:p>
            <a:pPr marL="0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1299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WORA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The nirvana of contemporary application development</a:t>
            </a:r>
          </a:p>
          <a:p>
            <a:r>
              <a:rPr lang="en-NZ" dirty="0" smtClean="0"/>
              <a:t>Write Once, Run Anywhere</a:t>
            </a:r>
            <a:endParaRPr lang="en-NZ" dirty="0"/>
          </a:p>
        </p:txBody>
      </p:sp>
      <p:grpSp>
        <p:nvGrpSpPr>
          <p:cNvPr id="20" name="Group 19"/>
          <p:cNvGrpSpPr/>
          <p:nvPr/>
        </p:nvGrpSpPr>
        <p:grpSpPr>
          <a:xfrm>
            <a:off x="6776299" y="3828428"/>
            <a:ext cx="2143125" cy="2143125"/>
            <a:chOff x="997226" y="3828429"/>
            <a:chExt cx="2143125" cy="2143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226" y="3828429"/>
              <a:ext cx="2143125" cy="214312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272209" y="4341412"/>
              <a:ext cx="739471" cy="11131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App X</a:t>
              </a:r>
              <a:endParaRPr lang="en-NZ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03331" y="3828429"/>
            <a:ext cx="2676241" cy="2143125"/>
            <a:chOff x="3803331" y="3828429"/>
            <a:chExt cx="2676241" cy="2143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3331" y="3828429"/>
              <a:ext cx="2676241" cy="2143125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401980" y="4104198"/>
              <a:ext cx="1044663" cy="13503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App X</a:t>
              </a:r>
              <a:endParaRPr lang="en-NZ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200" y="3828429"/>
            <a:ext cx="2724677" cy="2143125"/>
            <a:chOff x="7260575" y="3828429"/>
            <a:chExt cx="2724677" cy="21431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575" y="3828429"/>
              <a:ext cx="2724677" cy="214312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472509" y="3953589"/>
              <a:ext cx="2212180" cy="12624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/>
                <a:t>App X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2429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8350" y="247650"/>
            <a:ext cx="363855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W3C</a:t>
            </a:r>
            <a:endParaRPr lang="en-NZ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76949" y="247650"/>
            <a:ext cx="53054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WHAT-WG</a:t>
            </a:r>
            <a:endParaRPr lang="en-NZ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4010024" y="857250"/>
            <a:ext cx="1666875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1.0</a:t>
            </a:r>
            <a:endParaRPr lang="en-NZ" sz="2000" dirty="0"/>
          </a:p>
        </p:txBody>
      </p:sp>
      <p:sp>
        <p:nvSpPr>
          <p:cNvPr id="6" name="Rectangle 5"/>
          <p:cNvSpPr/>
          <p:nvPr/>
        </p:nvSpPr>
        <p:spPr>
          <a:xfrm>
            <a:off x="4010024" y="1495425"/>
            <a:ext cx="1666875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2.0</a:t>
            </a:r>
            <a:endParaRPr lang="en-NZ" sz="2000" dirty="0"/>
          </a:p>
        </p:txBody>
      </p:sp>
      <p:sp>
        <p:nvSpPr>
          <p:cNvPr id="7" name="Rectangle 6"/>
          <p:cNvSpPr/>
          <p:nvPr/>
        </p:nvSpPr>
        <p:spPr>
          <a:xfrm>
            <a:off x="4010024" y="2133600"/>
            <a:ext cx="1666875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3.2</a:t>
            </a:r>
            <a:endParaRPr lang="en-NZ" sz="2000" dirty="0"/>
          </a:p>
        </p:txBody>
      </p:sp>
      <p:sp>
        <p:nvSpPr>
          <p:cNvPr id="8" name="Rectangle 7"/>
          <p:cNvSpPr/>
          <p:nvPr/>
        </p:nvSpPr>
        <p:spPr>
          <a:xfrm>
            <a:off x="4010024" y="2771775"/>
            <a:ext cx="1666875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4.0</a:t>
            </a:r>
            <a:endParaRPr lang="en-NZ" sz="2000" dirty="0"/>
          </a:p>
        </p:txBody>
      </p:sp>
      <p:sp>
        <p:nvSpPr>
          <p:cNvPr id="9" name="Rectangle 8"/>
          <p:cNvSpPr/>
          <p:nvPr/>
        </p:nvSpPr>
        <p:spPr>
          <a:xfrm>
            <a:off x="2238375" y="3571875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1.0</a:t>
            </a:r>
            <a:endParaRPr lang="en-NZ" sz="2000" dirty="0"/>
          </a:p>
        </p:txBody>
      </p:sp>
      <p:sp>
        <p:nvSpPr>
          <p:cNvPr id="11" name="Rectangle 10"/>
          <p:cNvSpPr/>
          <p:nvPr/>
        </p:nvSpPr>
        <p:spPr>
          <a:xfrm>
            <a:off x="2238375" y="4238625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1.1</a:t>
            </a:r>
            <a:endParaRPr lang="en-NZ" sz="2000" dirty="0"/>
          </a:p>
        </p:txBody>
      </p:sp>
      <p:sp>
        <p:nvSpPr>
          <p:cNvPr id="12" name="Rectangle 11"/>
          <p:cNvSpPr/>
          <p:nvPr/>
        </p:nvSpPr>
        <p:spPr>
          <a:xfrm>
            <a:off x="2238375" y="4905375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2.0</a:t>
            </a:r>
            <a:endParaRPr lang="en-NZ" sz="2000" dirty="0"/>
          </a:p>
        </p:txBody>
      </p:sp>
      <p:sp>
        <p:nvSpPr>
          <p:cNvPr id="13" name="Rectangle 12"/>
          <p:cNvSpPr/>
          <p:nvPr/>
        </p:nvSpPr>
        <p:spPr>
          <a:xfrm>
            <a:off x="6076950" y="4905375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14" name="Rectangle 13"/>
          <p:cNvSpPr/>
          <p:nvPr/>
        </p:nvSpPr>
        <p:spPr>
          <a:xfrm>
            <a:off x="7896223" y="4905375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15" name="Rectangle 14"/>
          <p:cNvSpPr/>
          <p:nvPr/>
        </p:nvSpPr>
        <p:spPr>
          <a:xfrm>
            <a:off x="9715499" y="4905375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16" name="Rectangle 15"/>
          <p:cNvSpPr/>
          <p:nvPr/>
        </p:nvSpPr>
        <p:spPr>
          <a:xfrm>
            <a:off x="323850" y="85725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1990</a:t>
            </a:r>
            <a:endParaRPr lang="en-NZ" sz="2000" dirty="0"/>
          </a:p>
        </p:txBody>
      </p:sp>
      <p:sp>
        <p:nvSpPr>
          <p:cNvPr id="17" name="Rectangle 16"/>
          <p:cNvSpPr/>
          <p:nvPr/>
        </p:nvSpPr>
        <p:spPr>
          <a:xfrm>
            <a:off x="323850" y="2505075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1997</a:t>
            </a:r>
            <a:endParaRPr lang="en-NZ" sz="2000" dirty="0"/>
          </a:p>
        </p:txBody>
      </p:sp>
      <p:sp>
        <p:nvSpPr>
          <p:cNvPr id="19" name="Rectangle 18"/>
          <p:cNvSpPr/>
          <p:nvPr/>
        </p:nvSpPr>
        <p:spPr>
          <a:xfrm>
            <a:off x="323850" y="4905375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2004</a:t>
            </a:r>
            <a:endParaRPr lang="en-NZ" sz="2000" dirty="0"/>
          </a:p>
        </p:txBody>
      </p:sp>
      <p:pic>
        <p:nvPicPr>
          <p:cNvPr id="13314" name="Picture 2" descr="https://encrypted-tbn2.gstatic.com/images?q=tbn:ANd9GcQ9PlPzQOb2Nnmlsp_-btbBavrxNzeRAq-jR5_pyByBSr5rtSzwoOlIR6K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55" y="3705225"/>
            <a:ext cx="582611" cy="5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8" idx="2"/>
            <a:endCxn id="13314" idx="0"/>
          </p:cNvCxnSpPr>
          <p:nvPr/>
        </p:nvCxnSpPr>
        <p:spPr>
          <a:xfrm flipH="1">
            <a:off x="4843461" y="3305175"/>
            <a:ext cx="1" cy="4000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2006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W3C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realises future of web not XHTML after all</a:t>
            </a:r>
          </a:p>
          <a:p>
            <a:r>
              <a:rPr lang="en-NZ" dirty="0" smtClean="0"/>
              <a:t>Request collaboration with </a:t>
            </a:r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WHATWG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efforts in evolving HTML</a:t>
            </a:r>
          </a:p>
          <a:p>
            <a:r>
              <a:rPr lang="en-NZ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Apps 1.0 </a:t>
            </a:r>
            <a:r>
              <a:rPr lang="en-NZ" dirty="0" smtClean="0"/>
              <a:t>specification renamed </a:t>
            </a:r>
            <a:r>
              <a:rPr lang="en-NZ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HTML5</a:t>
            </a:r>
            <a:endParaRPr lang="en-NZ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8350" y="247650"/>
            <a:ext cx="363855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W3C</a:t>
            </a:r>
            <a:endParaRPr lang="en-NZ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76949" y="247650"/>
            <a:ext cx="53054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WHATWG</a:t>
            </a:r>
            <a:endParaRPr lang="en-NZ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238375" y="1143000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2.0</a:t>
            </a:r>
            <a:endParaRPr lang="en-NZ" sz="2000" dirty="0"/>
          </a:p>
        </p:txBody>
      </p:sp>
      <p:sp>
        <p:nvSpPr>
          <p:cNvPr id="13" name="Rectangle 12"/>
          <p:cNvSpPr/>
          <p:nvPr/>
        </p:nvSpPr>
        <p:spPr>
          <a:xfrm>
            <a:off x="6076950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14" name="Rectangle 13"/>
          <p:cNvSpPr/>
          <p:nvPr/>
        </p:nvSpPr>
        <p:spPr>
          <a:xfrm>
            <a:off x="7896223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15" name="Rectangle 14"/>
          <p:cNvSpPr/>
          <p:nvPr/>
        </p:nvSpPr>
        <p:spPr>
          <a:xfrm>
            <a:off x="9715499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19" name="Rectangle 18"/>
          <p:cNvSpPr/>
          <p:nvPr/>
        </p:nvSpPr>
        <p:spPr>
          <a:xfrm>
            <a:off x="323850" y="11430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2004</a:t>
            </a:r>
            <a:endParaRPr lang="en-NZ" sz="2000" dirty="0"/>
          </a:p>
        </p:txBody>
      </p:sp>
      <p:sp>
        <p:nvSpPr>
          <p:cNvPr id="18" name="Rectangle 17"/>
          <p:cNvSpPr/>
          <p:nvPr/>
        </p:nvSpPr>
        <p:spPr>
          <a:xfrm>
            <a:off x="323850" y="22098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2006</a:t>
            </a:r>
            <a:endParaRPr lang="en-NZ" sz="2000" dirty="0"/>
          </a:p>
        </p:txBody>
      </p:sp>
      <p:pic>
        <p:nvPicPr>
          <p:cNvPr id="20" name="Picture 2" descr="https://encrypted-tbn2.gstatic.com/images?q=tbn:ANd9GcQ9PlPzQOb2Nnmlsp_-btbBavrxNzeRAq-jR5_pyByBSr5rtSzwoOlIR6K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06" y="2160589"/>
            <a:ext cx="582611" cy="5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010025" y="211296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071810" y="1712914"/>
            <a:ext cx="1" cy="4000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76949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23" name="Rectangle 22"/>
          <p:cNvSpPr/>
          <p:nvPr/>
        </p:nvSpPr>
        <p:spPr>
          <a:xfrm>
            <a:off x="7896222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29" name="Rectangle 28"/>
          <p:cNvSpPr/>
          <p:nvPr/>
        </p:nvSpPr>
        <p:spPr>
          <a:xfrm>
            <a:off x="9715498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5" name="Left Arrow 4"/>
          <p:cNvSpPr/>
          <p:nvPr/>
        </p:nvSpPr>
        <p:spPr>
          <a:xfrm>
            <a:off x="5712892" y="2209800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/>
          <p:cNvSpPr/>
          <p:nvPr/>
        </p:nvSpPr>
        <p:spPr>
          <a:xfrm>
            <a:off x="4010024" y="825388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HTML WG</a:t>
            </a:r>
            <a:endParaRPr lang="en-NZ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4010023" y="1125551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Web Apps WG</a:t>
            </a:r>
            <a:endParaRPr lang="en-NZ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4010022" y="300831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33" name="Rectangle 32"/>
          <p:cNvSpPr/>
          <p:nvPr/>
        </p:nvSpPr>
        <p:spPr>
          <a:xfrm>
            <a:off x="6040957" y="3008314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4" name="Rectangle 33"/>
          <p:cNvSpPr/>
          <p:nvPr/>
        </p:nvSpPr>
        <p:spPr>
          <a:xfrm>
            <a:off x="6040956" y="358251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5" name="Rectangle 34"/>
          <p:cNvSpPr/>
          <p:nvPr/>
        </p:nvSpPr>
        <p:spPr>
          <a:xfrm>
            <a:off x="6040955" y="4156708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6" name="Rectangle 35"/>
          <p:cNvSpPr/>
          <p:nvPr/>
        </p:nvSpPr>
        <p:spPr>
          <a:xfrm>
            <a:off x="6040955" y="472249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7" name="Left Arrow 36"/>
          <p:cNvSpPr/>
          <p:nvPr/>
        </p:nvSpPr>
        <p:spPr>
          <a:xfrm>
            <a:off x="5676897" y="3121265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8" name="Rectangle 37"/>
          <p:cNvSpPr/>
          <p:nvPr/>
        </p:nvSpPr>
        <p:spPr>
          <a:xfrm>
            <a:off x="4010022" y="4722253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39" name="Left Arrow 38"/>
          <p:cNvSpPr/>
          <p:nvPr/>
        </p:nvSpPr>
        <p:spPr>
          <a:xfrm>
            <a:off x="5676897" y="4835204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0" name="Rectangle 39"/>
          <p:cNvSpPr/>
          <p:nvPr/>
        </p:nvSpPr>
        <p:spPr>
          <a:xfrm>
            <a:off x="6040955" y="5305102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pic>
        <p:nvPicPr>
          <p:cNvPr id="1026" name="Picture 2" descr="http://www.userlogos.org/files/logos/zigzag/safari.png?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659" y="3335402"/>
            <a:ext cx="1370157" cy="10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reditworksusa.com/wp-content/uploads/2014/04/google-chrome-logo-transparent-b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125" y="4167974"/>
            <a:ext cx="820978" cy="82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eople.mozilla.com/~faaborg/files/shiretoko/firefoxIcon/firefox-512-noshad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68" y="4630092"/>
            <a:ext cx="873602" cy="87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1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398065" y="6121640"/>
            <a:ext cx="1666875" cy="5334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Recommendation</a:t>
            </a:r>
            <a:endParaRPr lang="en-NZ" sz="1400" dirty="0"/>
          </a:p>
        </p:txBody>
      </p:sp>
      <p:sp>
        <p:nvSpPr>
          <p:cNvPr id="2" name="Rectangle 1"/>
          <p:cNvSpPr/>
          <p:nvPr/>
        </p:nvSpPr>
        <p:spPr>
          <a:xfrm>
            <a:off x="2038350" y="247650"/>
            <a:ext cx="363855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W3C</a:t>
            </a:r>
            <a:endParaRPr lang="en-NZ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76949" y="247650"/>
            <a:ext cx="53054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WHATWG</a:t>
            </a:r>
            <a:endParaRPr lang="en-NZ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238375" y="1143000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2.0</a:t>
            </a:r>
            <a:endParaRPr lang="en-NZ" sz="2000" dirty="0"/>
          </a:p>
        </p:txBody>
      </p:sp>
      <p:sp>
        <p:nvSpPr>
          <p:cNvPr id="13" name="Rectangle 12"/>
          <p:cNvSpPr/>
          <p:nvPr/>
        </p:nvSpPr>
        <p:spPr>
          <a:xfrm>
            <a:off x="6076950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14" name="Rectangle 13"/>
          <p:cNvSpPr/>
          <p:nvPr/>
        </p:nvSpPr>
        <p:spPr>
          <a:xfrm>
            <a:off x="7896223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15" name="Rectangle 14"/>
          <p:cNvSpPr/>
          <p:nvPr/>
        </p:nvSpPr>
        <p:spPr>
          <a:xfrm>
            <a:off x="9715499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19" name="Rectangle 18"/>
          <p:cNvSpPr/>
          <p:nvPr/>
        </p:nvSpPr>
        <p:spPr>
          <a:xfrm>
            <a:off x="323850" y="11430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2004</a:t>
            </a:r>
            <a:endParaRPr lang="en-NZ" sz="2000" dirty="0"/>
          </a:p>
        </p:txBody>
      </p:sp>
      <p:sp>
        <p:nvSpPr>
          <p:cNvPr id="18" name="Rectangle 17"/>
          <p:cNvSpPr/>
          <p:nvPr/>
        </p:nvSpPr>
        <p:spPr>
          <a:xfrm>
            <a:off x="323850" y="22098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2006</a:t>
            </a:r>
            <a:endParaRPr lang="en-NZ" sz="2000" dirty="0"/>
          </a:p>
        </p:txBody>
      </p:sp>
      <p:pic>
        <p:nvPicPr>
          <p:cNvPr id="20" name="Picture 2" descr="https://encrypted-tbn2.gstatic.com/images?q=tbn:ANd9GcQ9PlPzQOb2Nnmlsp_-btbBavrxNzeRAq-jR5_pyByBSr5rtSzwoOlIR6K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06" y="2160589"/>
            <a:ext cx="582611" cy="5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010025" y="211296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071810" y="1712914"/>
            <a:ext cx="1" cy="4000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76949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23" name="Rectangle 22"/>
          <p:cNvSpPr/>
          <p:nvPr/>
        </p:nvSpPr>
        <p:spPr>
          <a:xfrm>
            <a:off x="7896222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29" name="Rectangle 28"/>
          <p:cNvSpPr/>
          <p:nvPr/>
        </p:nvSpPr>
        <p:spPr>
          <a:xfrm>
            <a:off x="9715498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5" name="Left Arrow 4"/>
          <p:cNvSpPr/>
          <p:nvPr/>
        </p:nvSpPr>
        <p:spPr>
          <a:xfrm>
            <a:off x="5712892" y="2209800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Rectangle 29"/>
          <p:cNvSpPr/>
          <p:nvPr/>
        </p:nvSpPr>
        <p:spPr>
          <a:xfrm>
            <a:off x="4010024" y="825388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HTML WG</a:t>
            </a:r>
            <a:endParaRPr lang="en-NZ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4010023" y="1125551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Web Apps WG</a:t>
            </a:r>
            <a:endParaRPr lang="en-NZ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4010022" y="300831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33" name="Rectangle 32"/>
          <p:cNvSpPr/>
          <p:nvPr/>
        </p:nvSpPr>
        <p:spPr>
          <a:xfrm>
            <a:off x="6040957" y="3008314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4" name="Rectangle 33"/>
          <p:cNvSpPr/>
          <p:nvPr/>
        </p:nvSpPr>
        <p:spPr>
          <a:xfrm>
            <a:off x="6040956" y="358251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5" name="Rectangle 34"/>
          <p:cNvSpPr/>
          <p:nvPr/>
        </p:nvSpPr>
        <p:spPr>
          <a:xfrm>
            <a:off x="6040955" y="4156708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6" name="Rectangle 35"/>
          <p:cNvSpPr/>
          <p:nvPr/>
        </p:nvSpPr>
        <p:spPr>
          <a:xfrm>
            <a:off x="6040955" y="472249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7" name="Left Arrow 36"/>
          <p:cNvSpPr/>
          <p:nvPr/>
        </p:nvSpPr>
        <p:spPr>
          <a:xfrm>
            <a:off x="5676897" y="3121265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8" name="Rectangle 37"/>
          <p:cNvSpPr/>
          <p:nvPr/>
        </p:nvSpPr>
        <p:spPr>
          <a:xfrm>
            <a:off x="4010022" y="4722253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39" name="Left Arrow 38"/>
          <p:cNvSpPr/>
          <p:nvPr/>
        </p:nvSpPr>
        <p:spPr>
          <a:xfrm>
            <a:off x="5676897" y="4835204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0" name="Rectangle 39"/>
          <p:cNvSpPr/>
          <p:nvPr/>
        </p:nvSpPr>
        <p:spPr>
          <a:xfrm>
            <a:off x="6040955" y="5305102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41" name="Rectangle 40"/>
          <p:cNvSpPr/>
          <p:nvPr/>
        </p:nvSpPr>
        <p:spPr>
          <a:xfrm>
            <a:off x="323850" y="612164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2022</a:t>
            </a:r>
            <a:endParaRPr lang="en-NZ" sz="2000" dirty="0"/>
          </a:p>
        </p:txBody>
      </p:sp>
      <p:sp>
        <p:nvSpPr>
          <p:cNvPr id="42" name="Oval 41"/>
          <p:cNvSpPr/>
          <p:nvPr/>
        </p:nvSpPr>
        <p:spPr>
          <a:xfrm>
            <a:off x="1095713" y="5931477"/>
            <a:ext cx="380326" cy="380326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/>
              <a:t>?</a:t>
            </a:r>
            <a:endParaRPr lang="en-NZ" b="1" dirty="0"/>
          </a:p>
        </p:txBody>
      </p:sp>
      <p:sp>
        <p:nvSpPr>
          <p:cNvPr id="43" name="Rectangle 42"/>
          <p:cNvSpPr/>
          <p:nvPr/>
        </p:nvSpPr>
        <p:spPr>
          <a:xfrm>
            <a:off x="6040955" y="612164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44" name="Rectangle 43"/>
          <p:cNvSpPr/>
          <p:nvPr/>
        </p:nvSpPr>
        <p:spPr>
          <a:xfrm>
            <a:off x="323850" y="4115911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2012</a:t>
            </a:r>
            <a:endParaRPr lang="en-NZ" sz="2000" dirty="0"/>
          </a:p>
        </p:txBody>
      </p:sp>
      <p:sp>
        <p:nvSpPr>
          <p:cNvPr id="45" name="Rectangle 44"/>
          <p:cNvSpPr/>
          <p:nvPr/>
        </p:nvSpPr>
        <p:spPr>
          <a:xfrm>
            <a:off x="323850" y="3148729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2009</a:t>
            </a:r>
            <a:endParaRPr lang="en-NZ" sz="2000" dirty="0"/>
          </a:p>
        </p:txBody>
      </p:sp>
      <p:sp>
        <p:nvSpPr>
          <p:cNvPr id="46" name="Rectangle 45"/>
          <p:cNvSpPr/>
          <p:nvPr/>
        </p:nvSpPr>
        <p:spPr>
          <a:xfrm>
            <a:off x="1404937" y="3162062"/>
            <a:ext cx="1666875" cy="5334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Last Call</a:t>
            </a:r>
            <a:endParaRPr lang="en-NZ" sz="1400" dirty="0"/>
          </a:p>
        </p:txBody>
      </p:sp>
      <p:sp>
        <p:nvSpPr>
          <p:cNvPr id="47" name="Rectangle 46"/>
          <p:cNvSpPr/>
          <p:nvPr/>
        </p:nvSpPr>
        <p:spPr>
          <a:xfrm>
            <a:off x="1404937" y="4114324"/>
            <a:ext cx="1666875" cy="5334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Candidate</a:t>
            </a:r>
          </a:p>
          <a:p>
            <a:pPr algn="ctr"/>
            <a:r>
              <a:rPr lang="en-NZ" sz="1400" dirty="0" smtClean="0"/>
              <a:t>Recommendation</a:t>
            </a:r>
            <a:endParaRPr lang="en-NZ" sz="1400" dirty="0"/>
          </a:p>
        </p:txBody>
      </p:sp>
      <p:sp>
        <p:nvSpPr>
          <p:cNvPr id="49" name="Rectangle 48"/>
          <p:cNvSpPr/>
          <p:nvPr/>
        </p:nvSpPr>
        <p:spPr>
          <a:xfrm>
            <a:off x="1404939" y="4761757"/>
            <a:ext cx="1666875" cy="25768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200" dirty="0" smtClean="0"/>
              <a:t>Bug-free spec</a:t>
            </a:r>
            <a:endParaRPr lang="en-NZ" sz="1200" dirty="0"/>
          </a:p>
        </p:txBody>
      </p:sp>
      <p:sp>
        <p:nvSpPr>
          <p:cNvPr id="50" name="Rectangle 49"/>
          <p:cNvSpPr/>
          <p:nvPr/>
        </p:nvSpPr>
        <p:spPr>
          <a:xfrm>
            <a:off x="1398064" y="5076349"/>
            <a:ext cx="1666875" cy="40711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200" dirty="0" smtClean="0"/>
              <a:t>Two reference implementations</a:t>
            </a:r>
            <a:endParaRPr lang="en-NZ" sz="1200" dirty="0"/>
          </a:p>
        </p:txBody>
      </p:sp>
      <p:sp>
        <p:nvSpPr>
          <p:cNvPr id="51" name="Rectangle 50"/>
          <p:cNvSpPr/>
          <p:nvPr/>
        </p:nvSpPr>
        <p:spPr>
          <a:xfrm>
            <a:off x="1398063" y="5530169"/>
            <a:ext cx="1666875" cy="40711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200" dirty="0" smtClean="0"/>
              <a:t>20,000+ unit tests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42675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W3C Specification Lifecycle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1133475" y="1924050"/>
            <a:ext cx="279082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Working Draft</a:t>
            </a:r>
            <a:endParaRPr lang="en-NZ" sz="2000" dirty="0"/>
          </a:p>
        </p:txBody>
      </p:sp>
      <p:sp>
        <p:nvSpPr>
          <p:cNvPr id="6" name="Rectangle 5"/>
          <p:cNvSpPr/>
          <p:nvPr/>
        </p:nvSpPr>
        <p:spPr>
          <a:xfrm>
            <a:off x="2838450" y="2876550"/>
            <a:ext cx="2790825" cy="5334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Last Call</a:t>
            </a:r>
            <a:endParaRPr lang="en-NZ" sz="2000" dirty="0"/>
          </a:p>
        </p:txBody>
      </p:sp>
      <p:sp>
        <p:nvSpPr>
          <p:cNvPr id="7" name="Rectangle 6"/>
          <p:cNvSpPr/>
          <p:nvPr/>
        </p:nvSpPr>
        <p:spPr>
          <a:xfrm>
            <a:off x="4233862" y="3829050"/>
            <a:ext cx="344805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Candidate Recommendation</a:t>
            </a:r>
            <a:endParaRPr lang="en-NZ" sz="2000" dirty="0"/>
          </a:p>
        </p:txBody>
      </p:sp>
      <p:sp>
        <p:nvSpPr>
          <p:cNvPr id="9" name="Rectangle 8"/>
          <p:cNvSpPr/>
          <p:nvPr/>
        </p:nvSpPr>
        <p:spPr>
          <a:xfrm>
            <a:off x="6096000" y="4781550"/>
            <a:ext cx="3448050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Proposed Recommendation</a:t>
            </a:r>
            <a:endParaRPr lang="en-NZ" sz="2000" dirty="0"/>
          </a:p>
        </p:txBody>
      </p:sp>
      <p:sp>
        <p:nvSpPr>
          <p:cNvPr id="10" name="Rectangle 9"/>
          <p:cNvSpPr/>
          <p:nvPr/>
        </p:nvSpPr>
        <p:spPr>
          <a:xfrm>
            <a:off x="8905875" y="5734050"/>
            <a:ext cx="2790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W3C Recommendation</a:t>
            </a:r>
            <a:endParaRPr lang="en-NZ" sz="2000" dirty="0"/>
          </a:p>
        </p:txBody>
      </p:sp>
      <p:sp>
        <p:nvSpPr>
          <p:cNvPr id="12" name="Down Arrow 11"/>
          <p:cNvSpPr/>
          <p:nvPr/>
        </p:nvSpPr>
        <p:spPr>
          <a:xfrm rot="19072690">
            <a:off x="4152900" y="2214562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Down Arrow 12"/>
          <p:cNvSpPr/>
          <p:nvPr/>
        </p:nvSpPr>
        <p:spPr>
          <a:xfrm rot="19072690">
            <a:off x="5829299" y="3208081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Down Arrow 13"/>
          <p:cNvSpPr/>
          <p:nvPr/>
        </p:nvSpPr>
        <p:spPr>
          <a:xfrm rot="19072690">
            <a:off x="7914048" y="4179629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Down Arrow 14"/>
          <p:cNvSpPr/>
          <p:nvPr/>
        </p:nvSpPr>
        <p:spPr>
          <a:xfrm rot="19072690">
            <a:off x="9810750" y="5164396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WHATWG Specification Lifecycle</a:t>
            </a:r>
            <a:endParaRPr lang="en-NZ" dirty="0"/>
          </a:p>
        </p:txBody>
      </p:sp>
      <p:sp>
        <p:nvSpPr>
          <p:cNvPr id="5" name="Rectangle 4"/>
          <p:cNvSpPr/>
          <p:nvPr/>
        </p:nvSpPr>
        <p:spPr>
          <a:xfrm>
            <a:off x="638175" y="1591211"/>
            <a:ext cx="279082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Idea</a:t>
            </a:r>
            <a:endParaRPr lang="en-NZ" sz="2000" dirty="0"/>
          </a:p>
        </p:txBody>
      </p:sp>
      <p:sp>
        <p:nvSpPr>
          <p:cNvPr id="6" name="Rectangle 5"/>
          <p:cNvSpPr/>
          <p:nvPr/>
        </p:nvSpPr>
        <p:spPr>
          <a:xfrm>
            <a:off x="2451460" y="2405064"/>
            <a:ext cx="2790825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First Draft</a:t>
            </a:r>
            <a:endParaRPr lang="en-NZ" sz="2000" dirty="0"/>
          </a:p>
        </p:txBody>
      </p:sp>
      <p:sp>
        <p:nvSpPr>
          <p:cNvPr id="7" name="Rectangle 6"/>
          <p:cNvSpPr/>
          <p:nvPr/>
        </p:nvSpPr>
        <p:spPr>
          <a:xfrm>
            <a:off x="3930287" y="3226593"/>
            <a:ext cx="3448050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Working Draft</a:t>
            </a:r>
            <a:endParaRPr lang="en-NZ" sz="2000" dirty="0"/>
          </a:p>
        </p:txBody>
      </p:sp>
      <p:sp>
        <p:nvSpPr>
          <p:cNvPr id="9" name="Rectangle 8"/>
          <p:cNvSpPr/>
          <p:nvPr/>
        </p:nvSpPr>
        <p:spPr>
          <a:xfrm>
            <a:off x="5838825" y="4044433"/>
            <a:ext cx="3448050" cy="5334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Last Call for Comments</a:t>
            </a:r>
            <a:endParaRPr lang="en-NZ" sz="2000" dirty="0"/>
          </a:p>
        </p:txBody>
      </p:sp>
      <p:sp>
        <p:nvSpPr>
          <p:cNvPr id="10" name="Rectangle 9"/>
          <p:cNvSpPr/>
          <p:nvPr/>
        </p:nvSpPr>
        <p:spPr>
          <a:xfrm>
            <a:off x="8180748" y="4824651"/>
            <a:ext cx="27908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Awaiting Implementation Feedback</a:t>
            </a:r>
            <a:endParaRPr lang="en-NZ" sz="1600" dirty="0"/>
          </a:p>
        </p:txBody>
      </p:sp>
      <p:sp>
        <p:nvSpPr>
          <p:cNvPr id="12" name="Down Arrow 11"/>
          <p:cNvSpPr/>
          <p:nvPr/>
        </p:nvSpPr>
        <p:spPr>
          <a:xfrm rot="19072690">
            <a:off x="3580173" y="1806833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Down Arrow 12"/>
          <p:cNvSpPr/>
          <p:nvPr/>
        </p:nvSpPr>
        <p:spPr>
          <a:xfrm rot="19072690">
            <a:off x="5387612" y="2624673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Down Arrow 13"/>
          <p:cNvSpPr/>
          <p:nvPr/>
        </p:nvSpPr>
        <p:spPr>
          <a:xfrm rot="19072690">
            <a:off x="7553324" y="3469481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Down Arrow 14"/>
          <p:cNvSpPr/>
          <p:nvPr/>
        </p:nvSpPr>
        <p:spPr>
          <a:xfrm rot="19072690">
            <a:off x="9399949" y="4222730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/>
          <p:cNvSpPr/>
          <p:nvPr/>
        </p:nvSpPr>
        <p:spPr>
          <a:xfrm>
            <a:off x="8180747" y="5948897"/>
            <a:ext cx="279082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Implemented and Widely Deployed</a:t>
            </a:r>
            <a:endParaRPr lang="en-NZ" sz="1600" dirty="0"/>
          </a:p>
        </p:txBody>
      </p:sp>
      <p:sp>
        <p:nvSpPr>
          <p:cNvPr id="17" name="Down Arrow 16"/>
          <p:cNvSpPr/>
          <p:nvPr/>
        </p:nvSpPr>
        <p:spPr>
          <a:xfrm>
            <a:off x="9399949" y="5405972"/>
            <a:ext cx="533400" cy="485775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86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2011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Apparent that ideologies of </a:t>
            </a:r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W3C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and </a:t>
            </a:r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WHATWG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were fundamentally apposed</a:t>
            </a:r>
          </a:p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W3C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– wanted to finalise </a:t>
            </a:r>
            <a:r>
              <a:rPr lang="en-NZ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HTML5</a:t>
            </a:r>
          </a:p>
          <a:p>
            <a:r>
              <a:rPr lang="en-NZ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WHATWG</a:t>
            </a:r>
            <a:r>
              <a:rPr lang="en-NZ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– wanted to continue to evolve </a:t>
            </a:r>
            <a:r>
              <a:rPr lang="en-NZ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-NZ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NZ" dirty="0" smtClean="0"/>
              <a:t>as a Living Specification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4816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8350" y="247650"/>
            <a:ext cx="3638550" cy="533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W3C</a:t>
            </a:r>
            <a:endParaRPr lang="en-NZ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76949" y="247650"/>
            <a:ext cx="53054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WHATWG</a:t>
            </a:r>
            <a:endParaRPr lang="en-NZ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2238375" y="1143000"/>
            <a:ext cx="1666875" cy="533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XHTML 2.0</a:t>
            </a:r>
            <a:endParaRPr lang="en-NZ" sz="2000" dirty="0"/>
          </a:p>
        </p:txBody>
      </p:sp>
      <p:sp>
        <p:nvSpPr>
          <p:cNvPr id="13" name="Rectangle 12"/>
          <p:cNvSpPr/>
          <p:nvPr/>
        </p:nvSpPr>
        <p:spPr>
          <a:xfrm>
            <a:off x="6076950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14" name="Rectangle 13"/>
          <p:cNvSpPr/>
          <p:nvPr/>
        </p:nvSpPr>
        <p:spPr>
          <a:xfrm>
            <a:off x="7896223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15" name="Rectangle 14"/>
          <p:cNvSpPr/>
          <p:nvPr/>
        </p:nvSpPr>
        <p:spPr>
          <a:xfrm>
            <a:off x="9715499" y="1143000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19" name="Rectangle 18"/>
          <p:cNvSpPr/>
          <p:nvPr/>
        </p:nvSpPr>
        <p:spPr>
          <a:xfrm>
            <a:off x="323850" y="11430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2004</a:t>
            </a:r>
            <a:endParaRPr lang="en-NZ" sz="2000" dirty="0"/>
          </a:p>
        </p:txBody>
      </p:sp>
      <p:sp>
        <p:nvSpPr>
          <p:cNvPr id="18" name="Rectangle 17"/>
          <p:cNvSpPr/>
          <p:nvPr/>
        </p:nvSpPr>
        <p:spPr>
          <a:xfrm>
            <a:off x="323850" y="2209800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2006</a:t>
            </a:r>
            <a:endParaRPr lang="en-NZ" sz="2000" dirty="0"/>
          </a:p>
        </p:txBody>
      </p:sp>
      <p:pic>
        <p:nvPicPr>
          <p:cNvPr id="20" name="Picture 2" descr="https://encrypted-tbn2.gstatic.com/images?q=tbn:ANd9GcQ9PlPzQOb2Nnmlsp_-btbBavrxNzeRAq-jR5_pyByBSr5rtSzwoOlIR6K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06" y="2160589"/>
            <a:ext cx="582611" cy="58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H="1">
            <a:off x="3071810" y="1712914"/>
            <a:ext cx="1" cy="4000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23850" y="5453377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2011</a:t>
            </a:r>
            <a:endParaRPr lang="en-NZ" sz="2000" dirty="0"/>
          </a:p>
        </p:txBody>
      </p:sp>
      <p:sp>
        <p:nvSpPr>
          <p:cNvPr id="27" name="Rectangle 26"/>
          <p:cNvSpPr/>
          <p:nvPr/>
        </p:nvSpPr>
        <p:spPr>
          <a:xfrm>
            <a:off x="4046017" y="5466959"/>
            <a:ext cx="1666875" cy="533400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28" name="Rectangle 27"/>
          <p:cNvSpPr/>
          <p:nvPr/>
        </p:nvSpPr>
        <p:spPr>
          <a:xfrm>
            <a:off x="6040955" y="5453377"/>
            <a:ext cx="356235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 ‘</a:t>
            </a:r>
            <a:r>
              <a:rPr lang="en-NZ" sz="1600" b="1" dirty="0" smtClean="0"/>
              <a:t>Living</a:t>
            </a:r>
            <a:r>
              <a:rPr lang="en-NZ" sz="1600" dirty="0" smtClean="0"/>
              <a:t> </a:t>
            </a:r>
            <a:r>
              <a:rPr lang="en-NZ" sz="1600" b="1" dirty="0" smtClean="0"/>
              <a:t>Specification’</a:t>
            </a:r>
            <a:endParaRPr lang="en-NZ" sz="1600" b="1" dirty="0"/>
          </a:p>
        </p:txBody>
      </p:sp>
      <p:sp>
        <p:nvSpPr>
          <p:cNvPr id="22" name="Rectangle 21"/>
          <p:cNvSpPr/>
          <p:nvPr/>
        </p:nvSpPr>
        <p:spPr>
          <a:xfrm>
            <a:off x="4010025" y="211296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23" name="Rectangle 22"/>
          <p:cNvSpPr/>
          <p:nvPr/>
        </p:nvSpPr>
        <p:spPr>
          <a:xfrm>
            <a:off x="6076949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Apps 1.0</a:t>
            </a:r>
            <a:endParaRPr lang="en-NZ" sz="1600" dirty="0"/>
          </a:p>
        </p:txBody>
      </p:sp>
      <p:sp>
        <p:nvSpPr>
          <p:cNvPr id="29" name="Rectangle 28"/>
          <p:cNvSpPr/>
          <p:nvPr/>
        </p:nvSpPr>
        <p:spPr>
          <a:xfrm>
            <a:off x="7896222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Forms 2.0</a:t>
            </a:r>
            <a:endParaRPr lang="en-NZ" sz="1600" dirty="0"/>
          </a:p>
        </p:txBody>
      </p:sp>
      <p:sp>
        <p:nvSpPr>
          <p:cNvPr id="30" name="Rectangle 29"/>
          <p:cNvSpPr/>
          <p:nvPr/>
        </p:nvSpPr>
        <p:spPr>
          <a:xfrm>
            <a:off x="9715498" y="2098129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Web Controls 1.0</a:t>
            </a:r>
            <a:endParaRPr lang="en-NZ" sz="1600" dirty="0"/>
          </a:p>
        </p:txBody>
      </p:sp>
      <p:sp>
        <p:nvSpPr>
          <p:cNvPr id="31" name="Left Arrow 30"/>
          <p:cNvSpPr/>
          <p:nvPr/>
        </p:nvSpPr>
        <p:spPr>
          <a:xfrm>
            <a:off x="5712892" y="2209800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Rectangle 31"/>
          <p:cNvSpPr/>
          <p:nvPr/>
        </p:nvSpPr>
        <p:spPr>
          <a:xfrm>
            <a:off x="4010024" y="825388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HTML WG</a:t>
            </a:r>
            <a:endParaRPr lang="en-NZ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4010023" y="1125551"/>
            <a:ext cx="1666875" cy="25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b="1" dirty="0" smtClean="0"/>
              <a:t>Web Apps WG</a:t>
            </a:r>
            <a:endParaRPr lang="en-NZ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4010022" y="3008314"/>
            <a:ext cx="1666875" cy="533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 5.0</a:t>
            </a:r>
            <a:endParaRPr lang="en-NZ" sz="2000" dirty="0"/>
          </a:p>
        </p:txBody>
      </p:sp>
      <p:sp>
        <p:nvSpPr>
          <p:cNvPr id="35" name="Rectangle 34"/>
          <p:cNvSpPr/>
          <p:nvPr/>
        </p:nvSpPr>
        <p:spPr>
          <a:xfrm>
            <a:off x="6040957" y="3008314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6" name="Rectangle 35"/>
          <p:cNvSpPr/>
          <p:nvPr/>
        </p:nvSpPr>
        <p:spPr>
          <a:xfrm>
            <a:off x="6040956" y="358251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7" name="Rectangle 36"/>
          <p:cNvSpPr/>
          <p:nvPr/>
        </p:nvSpPr>
        <p:spPr>
          <a:xfrm>
            <a:off x="6040955" y="4156708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8" name="Rectangle 37"/>
          <p:cNvSpPr/>
          <p:nvPr/>
        </p:nvSpPr>
        <p:spPr>
          <a:xfrm>
            <a:off x="6040955" y="4722491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39" name="Left Arrow 38"/>
          <p:cNvSpPr/>
          <p:nvPr/>
        </p:nvSpPr>
        <p:spPr>
          <a:xfrm>
            <a:off x="5676897" y="3121265"/>
            <a:ext cx="328065" cy="307497"/>
          </a:xfrm>
          <a:prstGeom prst="lef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2" name="Rectangle 41"/>
          <p:cNvSpPr/>
          <p:nvPr/>
        </p:nvSpPr>
        <p:spPr>
          <a:xfrm>
            <a:off x="6076949" y="4771702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43" name="Rectangle 42"/>
          <p:cNvSpPr/>
          <p:nvPr/>
        </p:nvSpPr>
        <p:spPr>
          <a:xfrm>
            <a:off x="6143623" y="4818528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  <p:sp>
        <p:nvSpPr>
          <p:cNvPr id="44" name="Rectangle 43"/>
          <p:cNvSpPr/>
          <p:nvPr/>
        </p:nvSpPr>
        <p:spPr>
          <a:xfrm>
            <a:off x="6193353" y="4865354"/>
            <a:ext cx="1666875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HTML5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28810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My ASB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Pilot deployment of ATLAS</a:t>
            </a:r>
          </a:p>
          <a:p>
            <a:r>
              <a:rPr lang="en-NZ" dirty="0" smtClean="0"/>
              <a:t>Primordial version of what will eventually replace FNC</a:t>
            </a:r>
          </a:p>
          <a:p>
            <a:r>
              <a:rPr lang="en-NZ" dirty="0" smtClean="0"/>
              <a:t>Staff Alpha release just launched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1995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6050" y="2143125"/>
            <a:ext cx="70770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 smtClean="0">
                <a:latin typeface="Droid Serif"/>
              </a:rPr>
              <a:t>“The </a:t>
            </a:r>
            <a:r>
              <a:rPr lang="en-NZ" dirty="0">
                <a:latin typeface="Droid Serif"/>
              </a:rPr>
              <a:t>W3C also publishes parts of this specification as separate documents that are forked subsets of the </a:t>
            </a:r>
            <a:r>
              <a:rPr lang="en-NZ" dirty="0">
                <a:latin typeface="Droid Serif"/>
                <a:hlinkClick r:id="rId2"/>
              </a:rPr>
              <a:t>HTML Living Standard</a:t>
            </a:r>
            <a:r>
              <a:rPr lang="en-NZ" dirty="0">
                <a:latin typeface="Droid Serif"/>
              </a:rPr>
              <a:t>. There are numerous differences between the </a:t>
            </a:r>
            <a:r>
              <a:rPr lang="en-NZ" dirty="0">
                <a:latin typeface="Droid Serif"/>
                <a:hlinkClick r:id="rId2"/>
              </a:rPr>
              <a:t>HTML Living Standard</a:t>
            </a:r>
            <a:r>
              <a:rPr lang="en-NZ" dirty="0">
                <a:latin typeface="Droid Serif"/>
              </a:rPr>
              <a:t> and the W3C forks; some minor, some major. Unfortunately these are not currently accurately documented anywhere, so there is no way to know which are intentional and which are not</a:t>
            </a:r>
            <a:r>
              <a:rPr lang="en-NZ" dirty="0" smtClean="0">
                <a:latin typeface="Droid Serif"/>
              </a:rPr>
              <a:t>.”</a:t>
            </a:r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6496050" y="4552950"/>
            <a:ext cx="2779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NZ" dirty="0" smtClean="0"/>
              <a:t>WHATWG</a:t>
            </a:r>
          </a:p>
          <a:p>
            <a:pPr algn="r"/>
            <a:r>
              <a:rPr lang="en-NZ" dirty="0" smtClean="0"/>
              <a:t>HTML: The Living Standard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118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W3C HTML WG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1123950" y="1933575"/>
            <a:ext cx="200977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FPWD</a:t>
            </a:r>
            <a:endParaRPr lang="en-NZ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3133725" y="1933575"/>
            <a:ext cx="200977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LC</a:t>
            </a:r>
            <a:endParaRPr lang="en-NZ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5143500" y="1933575"/>
            <a:ext cx="200977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CR</a:t>
            </a:r>
            <a:endParaRPr lang="en-NZ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153275" y="1933575"/>
            <a:ext cx="200977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PR</a:t>
            </a:r>
            <a:endParaRPr lang="en-NZ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9163050" y="1933575"/>
            <a:ext cx="200977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REC</a:t>
            </a:r>
            <a:endParaRPr lang="en-NZ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1123950" y="2466975"/>
            <a:ext cx="200977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N/A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3725" y="2466975"/>
            <a:ext cx="2009775" cy="533400"/>
          </a:xfrm>
          <a:prstGeom prst="rect">
            <a:avLst/>
          </a:prstGeom>
          <a:solidFill>
            <a:srgbClr val="FF9999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2011 Q2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3500" y="2466975"/>
            <a:ext cx="2009775" cy="533400"/>
          </a:xfrm>
          <a:prstGeom prst="rect">
            <a:avLst/>
          </a:prstGeom>
          <a:solidFill>
            <a:srgbClr val="FF7C8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2012 Q2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3275" y="2466975"/>
            <a:ext cx="2009775" cy="533400"/>
          </a:xfrm>
          <a:prstGeom prst="rect">
            <a:avLst/>
          </a:prstGeom>
          <a:solidFill>
            <a:srgbClr val="FF330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2014 Q1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63050" y="2466975"/>
            <a:ext cx="2009775" cy="533400"/>
          </a:xfrm>
          <a:prstGeom prst="rect">
            <a:avLst/>
          </a:prstGeom>
          <a:solidFill>
            <a:srgbClr val="CC0000"/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2014 Q2</a:t>
            </a:r>
            <a:endParaRPr lang="en-NZ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54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W3C HTML WG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3124200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FPWD</a:t>
            </a:r>
            <a:endParaRPr lang="en-NZ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4733925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LC</a:t>
            </a:r>
            <a:endParaRPr lang="en-NZ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6343650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CR</a:t>
            </a:r>
            <a:endParaRPr lang="en-NZ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7953375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PR</a:t>
            </a:r>
            <a:endParaRPr lang="en-NZ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9563100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REC</a:t>
            </a:r>
            <a:endParaRPr lang="en-NZ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3124200" y="24669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N/A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33925" y="24669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2011 Q2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3650" y="24669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2012 Q2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3375" y="24669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2014 Q4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63100" y="24669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2014 Q4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14475" y="19335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/>
              <a:t>Spec</a:t>
            </a:r>
            <a:endParaRPr lang="en-NZ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1514474" y="24669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/>
              <a:t>HTML5</a:t>
            </a:r>
            <a:endParaRPr lang="en-NZ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1523998" y="3000375"/>
            <a:ext cx="1609725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/>
              <a:t>HTML5.1</a:t>
            </a:r>
            <a:endParaRPr lang="en-NZ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3124201" y="30003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2012 Q4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33922" y="3000375"/>
            <a:ext cx="1609725" cy="5334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2014 Q3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43647" y="3000375"/>
            <a:ext cx="1609725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2015 Q1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53372" y="3000375"/>
            <a:ext cx="16097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2016 Q4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63097" y="3000375"/>
            <a:ext cx="1609725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800" b="1" dirty="0" smtClean="0">
                <a:solidFill>
                  <a:schemeClr val="bg1"/>
                </a:solidFill>
              </a:rPr>
              <a:t>2016 Q4</a:t>
            </a:r>
            <a:endParaRPr lang="en-NZ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elco2research.com/custom/HTML5%20Standards%20Scope%20and%20Status%20May%202012%20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4" y="617536"/>
            <a:ext cx="8064501" cy="54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00675" y="2943226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6" name="Rectangle 5"/>
          <p:cNvSpPr/>
          <p:nvPr/>
        </p:nvSpPr>
        <p:spPr>
          <a:xfrm>
            <a:off x="5549899" y="2314576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8" name="Rectangle 7"/>
          <p:cNvSpPr/>
          <p:nvPr/>
        </p:nvSpPr>
        <p:spPr>
          <a:xfrm>
            <a:off x="5587998" y="4219577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5959474" y="4733928"/>
            <a:ext cx="260351" cy="2476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?</a:t>
            </a:r>
            <a:endParaRPr lang="en-NZ" sz="1000" b="1" dirty="0"/>
          </a:p>
        </p:txBody>
      </p:sp>
      <p:sp>
        <p:nvSpPr>
          <p:cNvPr id="11" name="Rectangle 10"/>
          <p:cNvSpPr/>
          <p:nvPr/>
        </p:nvSpPr>
        <p:spPr>
          <a:xfrm>
            <a:off x="6946898" y="5229228"/>
            <a:ext cx="409575" cy="247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WD</a:t>
            </a:r>
            <a:endParaRPr lang="en-NZ" sz="1100" dirty="0"/>
          </a:p>
        </p:txBody>
      </p:sp>
      <p:sp>
        <p:nvSpPr>
          <p:cNvPr id="12" name="Rectangle 11"/>
          <p:cNvSpPr/>
          <p:nvPr/>
        </p:nvSpPr>
        <p:spPr>
          <a:xfrm>
            <a:off x="7356473" y="5840307"/>
            <a:ext cx="409575" cy="247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WD</a:t>
            </a:r>
            <a:endParaRPr lang="en-NZ" sz="1100" dirty="0"/>
          </a:p>
        </p:txBody>
      </p:sp>
      <p:sp>
        <p:nvSpPr>
          <p:cNvPr id="13" name="Rectangle 12"/>
          <p:cNvSpPr/>
          <p:nvPr/>
        </p:nvSpPr>
        <p:spPr>
          <a:xfrm>
            <a:off x="8083548" y="5592659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14" name="Rectangle 13"/>
          <p:cNvSpPr/>
          <p:nvPr/>
        </p:nvSpPr>
        <p:spPr>
          <a:xfrm>
            <a:off x="6311899" y="4981578"/>
            <a:ext cx="260351" cy="2476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?</a:t>
            </a:r>
            <a:endParaRPr lang="en-NZ" sz="1000" b="1" dirty="0"/>
          </a:p>
        </p:txBody>
      </p:sp>
      <p:sp>
        <p:nvSpPr>
          <p:cNvPr id="15" name="Rectangle 14"/>
          <p:cNvSpPr/>
          <p:nvPr/>
        </p:nvSpPr>
        <p:spPr>
          <a:xfrm>
            <a:off x="9598024" y="3619504"/>
            <a:ext cx="260351" cy="2476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?</a:t>
            </a:r>
            <a:endParaRPr lang="en-NZ" sz="1000" b="1" dirty="0"/>
          </a:p>
        </p:txBody>
      </p:sp>
      <p:sp>
        <p:nvSpPr>
          <p:cNvPr id="17" name="Rectangle 16"/>
          <p:cNvSpPr/>
          <p:nvPr/>
        </p:nvSpPr>
        <p:spPr>
          <a:xfrm>
            <a:off x="9448799" y="2190754"/>
            <a:ext cx="409575" cy="247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WD</a:t>
            </a:r>
            <a:endParaRPr lang="en-NZ" sz="1100" dirty="0"/>
          </a:p>
        </p:txBody>
      </p:sp>
      <p:sp>
        <p:nvSpPr>
          <p:cNvPr id="18" name="Rectangle 17"/>
          <p:cNvSpPr/>
          <p:nvPr/>
        </p:nvSpPr>
        <p:spPr>
          <a:xfrm>
            <a:off x="9039224" y="1600203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20" name="Rectangle 19"/>
          <p:cNvSpPr/>
          <p:nvPr/>
        </p:nvSpPr>
        <p:spPr>
          <a:xfrm>
            <a:off x="7878759" y="906359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21" name="Rectangle 20"/>
          <p:cNvSpPr/>
          <p:nvPr/>
        </p:nvSpPr>
        <p:spPr>
          <a:xfrm>
            <a:off x="7151685" y="782534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22" name="Rectangle 21"/>
          <p:cNvSpPr/>
          <p:nvPr/>
        </p:nvSpPr>
        <p:spPr>
          <a:xfrm>
            <a:off x="7469184" y="1847853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23" name="Rectangle 22"/>
          <p:cNvSpPr/>
          <p:nvPr/>
        </p:nvSpPr>
        <p:spPr>
          <a:xfrm>
            <a:off x="7397747" y="2737703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24" name="Rectangle 23"/>
          <p:cNvSpPr/>
          <p:nvPr/>
        </p:nvSpPr>
        <p:spPr>
          <a:xfrm>
            <a:off x="8074020" y="3048009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25" name="Rectangle 24"/>
          <p:cNvSpPr/>
          <p:nvPr/>
        </p:nvSpPr>
        <p:spPr>
          <a:xfrm>
            <a:off x="6442074" y="2943237"/>
            <a:ext cx="409575" cy="247650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CR</a:t>
            </a:r>
            <a:endParaRPr lang="en-NZ" sz="1100" dirty="0"/>
          </a:p>
        </p:txBody>
      </p:sp>
      <p:sp>
        <p:nvSpPr>
          <p:cNvPr id="26" name="Rectangle 25"/>
          <p:cNvSpPr/>
          <p:nvPr/>
        </p:nvSpPr>
        <p:spPr>
          <a:xfrm>
            <a:off x="7859706" y="4567983"/>
            <a:ext cx="409575" cy="24765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GN</a:t>
            </a:r>
            <a:endParaRPr lang="en-NZ" sz="1100" dirty="0"/>
          </a:p>
        </p:txBody>
      </p:sp>
      <p:sp>
        <p:nvSpPr>
          <p:cNvPr id="27" name="Rectangle 26"/>
          <p:cNvSpPr/>
          <p:nvPr/>
        </p:nvSpPr>
        <p:spPr>
          <a:xfrm>
            <a:off x="6102349" y="3714757"/>
            <a:ext cx="260351" cy="2476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?</a:t>
            </a:r>
            <a:endParaRPr lang="en-NZ" sz="1000" b="1" dirty="0"/>
          </a:p>
        </p:txBody>
      </p:sp>
      <p:sp>
        <p:nvSpPr>
          <p:cNvPr id="28" name="Rectangle 27"/>
          <p:cNvSpPr/>
          <p:nvPr/>
        </p:nvSpPr>
        <p:spPr>
          <a:xfrm>
            <a:off x="6362700" y="904896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29" name="Rectangle 28"/>
          <p:cNvSpPr/>
          <p:nvPr/>
        </p:nvSpPr>
        <p:spPr>
          <a:xfrm>
            <a:off x="5346695" y="3533782"/>
            <a:ext cx="409575" cy="247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WD</a:t>
            </a:r>
            <a:endParaRPr lang="en-NZ" sz="1100" dirty="0"/>
          </a:p>
        </p:txBody>
      </p:sp>
      <p:sp>
        <p:nvSpPr>
          <p:cNvPr id="30" name="Rectangle 29"/>
          <p:cNvSpPr/>
          <p:nvPr/>
        </p:nvSpPr>
        <p:spPr>
          <a:xfrm>
            <a:off x="9628183" y="2985353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31" name="Rectangle 30"/>
          <p:cNvSpPr/>
          <p:nvPr/>
        </p:nvSpPr>
        <p:spPr>
          <a:xfrm>
            <a:off x="8629649" y="1257302"/>
            <a:ext cx="409575" cy="247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000" b="1" dirty="0" smtClean="0"/>
              <a:t>REC</a:t>
            </a:r>
            <a:endParaRPr lang="en-NZ" sz="1000" b="1" dirty="0"/>
          </a:p>
        </p:txBody>
      </p:sp>
      <p:sp>
        <p:nvSpPr>
          <p:cNvPr id="32" name="Rectangle 31"/>
          <p:cNvSpPr/>
          <p:nvPr/>
        </p:nvSpPr>
        <p:spPr>
          <a:xfrm>
            <a:off x="8288334" y="3755608"/>
            <a:ext cx="409575" cy="247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100" dirty="0" smtClean="0"/>
              <a:t>WD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1471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More Information 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W3C – HTML5 specification</a:t>
            </a:r>
          </a:p>
          <a:p>
            <a:r>
              <a:rPr lang="en-NZ" dirty="0" smtClean="0"/>
              <a:t>WHATWG – Living HTML specification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289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So, what about JavaScript 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Technically not part of HTML5</a:t>
            </a:r>
          </a:p>
          <a:p>
            <a:r>
              <a:rPr lang="en-NZ" dirty="0" smtClean="0"/>
              <a:t>APIs that JavaScript consumes are part of HTML5</a:t>
            </a:r>
          </a:p>
          <a:p>
            <a:r>
              <a:rPr lang="en-NZ" dirty="0" smtClean="0"/>
              <a:t>JavaScript is an implementation of </a:t>
            </a:r>
            <a:r>
              <a:rPr lang="en-NZ" dirty="0" err="1" smtClean="0"/>
              <a:t>EcmaScript</a:t>
            </a:r>
            <a:r>
              <a:rPr lang="en-NZ" dirty="0" smtClean="0"/>
              <a:t>, currently 5.1</a:t>
            </a:r>
          </a:p>
        </p:txBody>
      </p:sp>
    </p:spTree>
    <p:extLst>
      <p:ext uri="{BB962C8B-B14F-4D97-AF65-F5344CB8AC3E}">
        <p14:creationId xmlns:p14="http://schemas.microsoft.com/office/powerpoint/2010/main" val="78939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28675" y="914400"/>
            <a:ext cx="2057400" cy="5429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Container</a:t>
            </a:r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3838575" y="1538288"/>
            <a:ext cx="2057400" cy="542925"/>
          </a:xfrm>
          <a:prstGeom prst="rect">
            <a:avLst/>
          </a:prstGeom>
          <a:solidFill>
            <a:srgbClr val="262626">
              <a:alpha val="6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</a:t>
            </a:r>
            <a:endParaRPr lang="en-NZ" dirty="0"/>
          </a:p>
        </p:txBody>
      </p:sp>
      <p:sp>
        <p:nvSpPr>
          <p:cNvPr id="7" name="Rectangle 6"/>
          <p:cNvSpPr/>
          <p:nvPr/>
        </p:nvSpPr>
        <p:spPr>
          <a:xfrm>
            <a:off x="6267450" y="1538288"/>
            <a:ext cx="2057400" cy="542925"/>
          </a:xfrm>
          <a:prstGeom prst="rect">
            <a:avLst/>
          </a:prstGeom>
          <a:solidFill>
            <a:srgbClr val="262626">
              <a:alpha val="6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</a:t>
            </a:r>
            <a:endParaRPr lang="en-NZ" dirty="0"/>
          </a:p>
        </p:txBody>
      </p:sp>
      <p:sp>
        <p:nvSpPr>
          <p:cNvPr id="8" name="Rectangle 7"/>
          <p:cNvSpPr/>
          <p:nvPr/>
        </p:nvSpPr>
        <p:spPr>
          <a:xfrm>
            <a:off x="3838575" y="3748088"/>
            <a:ext cx="2057400" cy="542925"/>
          </a:xfrm>
          <a:prstGeom prst="rect">
            <a:avLst/>
          </a:prstGeom>
          <a:solidFill>
            <a:srgbClr val="262626">
              <a:alpha val="6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Feature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077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flipH="1">
            <a:off x="7209965" y="729632"/>
            <a:ext cx="3218563" cy="22226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171991" y="729632"/>
            <a:ext cx="3218563" cy="2222613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0102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1990</a:t>
            </a:r>
            <a:endParaRPr lang="en-NZ" sz="2000" dirty="0"/>
          </a:p>
        </p:txBody>
      </p:sp>
      <p:sp>
        <p:nvSpPr>
          <p:cNvPr id="3" name="Rectangle 2"/>
          <p:cNvSpPr/>
          <p:nvPr/>
        </p:nvSpPr>
        <p:spPr>
          <a:xfrm>
            <a:off x="1301638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1992</a:t>
            </a:r>
            <a:endParaRPr lang="en-NZ" sz="2000" dirty="0"/>
          </a:p>
        </p:txBody>
      </p:sp>
      <p:sp>
        <p:nvSpPr>
          <p:cNvPr id="4" name="Rectangle 3"/>
          <p:cNvSpPr/>
          <p:nvPr/>
        </p:nvSpPr>
        <p:spPr>
          <a:xfrm>
            <a:off x="2433174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1994</a:t>
            </a:r>
            <a:endParaRPr lang="en-NZ" sz="2000" dirty="0"/>
          </a:p>
        </p:txBody>
      </p:sp>
      <p:sp>
        <p:nvSpPr>
          <p:cNvPr id="5" name="Rectangle 4"/>
          <p:cNvSpPr/>
          <p:nvPr/>
        </p:nvSpPr>
        <p:spPr>
          <a:xfrm>
            <a:off x="3564710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1996</a:t>
            </a:r>
            <a:endParaRPr lang="en-NZ" sz="2000" dirty="0"/>
          </a:p>
        </p:txBody>
      </p:sp>
      <p:sp>
        <p:nvSpPr>
          <p:cNvPr id="6" name="Rectangle 5"/>
          <p:cNvSpPr/>
          <p:nvPr/>
        </p:nvSpPr>
        <p:spPr>
          <a:xfrm>
            <a:off x="4696246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1998</a:t>
            </a:r>
            <a:endParaRPr lang="en-NZ" sz="2000" dirty="0"/>
          </a:p>
        </p:txBody>
      </p:sp>
      <p:sp>
        <p:nvSpPr>
          <p:cNvPr id="7" name="Rectangle 6"/>
          <p:cNvSpPr/>
          <p:nvPr/>
        </p:nvSpPr>
        <p:spPr>
          <a:xfrm>
            <a:off x="5827782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2000</a:t>
            </a:r>
            <a:endParaRPr lang="en-NZ" sz="2000" dirty="0"/>
          </a:p>
        </p:txBody>
      </p:sp>
      <p:sp>
        <p:nvSpPr>
          <p:cNvPr id="8" name="Rectangle 7"/>
          <p:cNvSpPr/>
          <p:nvPr/>
        </p:nvSpPr>
        <p:spPr>
          <a:xfrm>
            <a:off x="6959318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2002</a:t>
            </a:r>
            <a:endParaRPr lang="en-NZ" sz="2000" dirty="0"/>
          </a:p>
        </p:txBody>
      </p:sp>
      <p:sp>
        <p:nvSpPr>
          <p:cNvPr id="9" name="Rectangle 8"/>
          <p:cNvSpPr/>
          <p:nvPr/>
        </p:nvSpPr>
        <p:spPr>
          <a:xfrm>
            <a:off x="8121116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2004</a:t>
            </a:r>
            <a:endParaRPr lang="en-NZ" sz="2000" dirty="0"/>
          </a:p>
        </p:txBody>
      </p:sp>
      <p:sp>
        <p:nvSpPr>
          <p:cNvPr id="10" name="Rectangle 9"/>
          <p:cNvSpPr/>
          <p:nvPr/>
        </p:nvSpPr>
        <p:spPr>
          <a:xfrm>
            <a:off x="9274822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2006</a:t>
            </a:r>
            <a:endParaRPr lang="en-NZ" sz="2000" dirty="0"/>
          </a:p>
        </p:txBody>
      </p:sp>
      <p:sp>
        <p:nvSpPr>
          <p:cNvPr id="11" name="Rectangle 10"/>
          <p:cNvSpPr/>
          <p:nvPr/>
        </p:nvSpPr>
        <p:spPr>
          <a:xfrm>
            <a:off x="10428528" y="196232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2008</a:t>
            </a:r>
            <a:endParaRPr lang="en-NZ" sz="2000" dirty="0"/>
          </a:p>
        </p:txBody>
      </p:sp>
      <p:sp>
        <p:nvSpPr>
          <p:cNvPr id="12" name="Rectangle 11"/>
          <p:cNvSpPr/>
          <p:nvPr/>
        </p:nvSpPr>
        <p:spPr>
          <a:xfrm>
            <a:off x="7209965" y="2979894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2010</a:t>
            </a:r>
            <a:endParaRPr lang="en-NZ" sz="2000" dirty="0"/>
          </a:p>
        </p:txBody>
      </p:sp>
      <p:sp>
        <p:nvSpPr>
          <p:cNvPr id="13" name="Rectangle 12"/>
          <p:cNvSpPr/>
          <p:nvPr/>
        </p:nvSpPr>
        <p:spPr>
          <a:xfrm>
            <a:off x="8334166" y="2979894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2012</a:t>
            </a:r>
            <a:endParaRPr lang="en-NZ" sz="2000" dirty="0"/>
          </a:p>
        </p:txBody>
      </p:sp>
      <p:sp>
        <p:nvSpPr>
          <p:cNvPr id="14" name="Rectangle 13"/>
          <p:cNvSpPr/>
          <p:nvPr/>
        </p:nvSpPr>
        <p:spPr>
          <a:xfrm>
            <a:off x="9470253" y="2952245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2014</a:t>
            </a:r>
            <a:endParaRPr lang="en-NZ" sz="2000" dirty="0"/>
          </a:p>
        </p:txBody>
      </p:sp>
      <p:sp>
        <p:nvSpPr>
          <p:cNvPr id="15" name="Rectangle 14"/>
          <p:cNvSpPr/>
          <p:nvPr/>
        </p:nvSpPr>
        <p:spPr>
          <a:xfrm>
            <a:off x="10601789" y="2952245"/>
            <a:ext cx="962026" cy="5334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000" dirty="0" smtClean="0"/>
              <a:t>2016</a:t>
            </a:r>
            <a:endParaRPr lang="en-NZ" sz="2000" dirty="0"/>
          </a:p>
        </p:txBody>
      </p:sp>
      <p:sp>
        <p:nvSpPr>
          <p:cNvPr id="16" name="Rectangle 15"/>
          <p:cNvSpPr/>
          <p:nvPr/>
        </p:nvSpPr>
        <p:spPr>
          <a:xfrm>
            <a:off x="170102" y="987903"/>
            <a:ext cx="962026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HTML1</a:t>
            </a:r>
            <a:endParaRPr lang="en-NZ" sz="1600" dirty="0"/>
          </a:p>
        </p:txBody>
      </p:sp>
      <p:sp>
        <p:nvSpPr>
          <p:cNvPr id="17" name="Rectangle 16"/>
          <p:cNvSpPr/>
          <p:nvPr/>
        </p:nvSpPr>
        <p:spPr>
          <a:xfrm>
            <a:off x="2433174" y="987903"/>
            <a:ext cx="962026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HTML2</a:t>
            </a:r>
            <a:endParaRPr lang="en-NZ" sz="1600" dirty="0"/>
          </a:p>
        </p:txBody>
      </p:sp>
      <p:sp>
        <p:nvSpPr>
          <p:cNvPr id="18" name="Rectangle 17"/>
          <p:cNvSpPr/>
          <p:nvPr/>
        </p:nvSpPr>
        <p:spPr>
          <a:xfrm>
            <a:off x="4117667" y="987903"/>
            <a:ext cx="962026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HTML3.2</a:t>
            </a:r>
            <a:endParaRPr lang="en-NZ" sz="1600" dirty="0"/>
          </a:p>
        </p:txBody>
      </p:sp>
      <p:sp>
        <p:nvSpPr>
          <p:cNvPr id="19" name="Rectangle 18"/>
          <p:cNvSpPr/>
          <p:nvPr/>
        </p:nvSpPr>
        <p:spPr>
          <a:xfrm>
            <a:off x="4117667" y="1593457"/>
            <a:ext cx="962026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HTML4</a:t>
            </a:r>
            <a:endParaRPr lang="en-NZ" sz="1600" dirty="0"/>
          </a:p>
        </p:txBody>
      </p:sp>
      <p:sp>
        <p:nvSpPr>
          <p:cNvPr id="20" name="Rectangle 19"/>
          <p:cNvSpPr/>
          <p:nvPr/>
        </p:nvSpPr>
        <p:spPr>
          <a:xfrm>
            <a:off x="7766375" y="3769542"/>
            <a:ext cx="962026" cy="533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</a:t>
            </a:r>
            <a:endParaRPr lang="en-NZ" sz="1600" dirty="0"/>
          </a:p>
        </p:txBody>
      </p:sp>
      <p:sp>
        <p:nvSpPr>
          <p:cNvPr id="21" name="Rectangle 20"/>
          <p:cNvSpPr/>
          <p:nvPr/>
        </p:nvSpPr>
        <p:spPr>
          <a:xfrm>
            <a:off x="9470253" y="3741893"/>
            <a:ext cx="962026" cy="533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/>
              <a:t>HTML5</a:t>
            </a:r>
            <a:endParaRPr lang="en-NZ" sz="1600" dirty="0"/>
          </a:p>
        </p:txBody>
      </p:sp>
      <p:sp>
        <p:nvSpPr>
          <p:cNvPr id="24" name="Rectangle 23"/>
          <p:cNvSpPr/>
          <p:nvPr/>
        </p:nvSpPr>
        <p:spPr>
          <a:xfrm>
            <a:off x="4117667" y="2199011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1</a:t>
            </a:r>
            <a:endParaRPr lang="en-NZ" sz="1400" dirty="0"/>
          </a:p>
        </p:txBody>
      </p:sp>
      <p:sp>
        <p:nvSpPr>
          <p:cNvPr id="25" name="Rectangle 24"/>
          <p:cNvSpPr/>
          <p:nvPr/>
        </p:nvSpPr>
        <p:spPr>
          <a:xfrm>
            <a:off x="4693676" y="2842328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2</a:t>
            </a:r>
            <a:endParaRPr lang="en-NZ" sz="1400" dirty="0"/>
          </a:p>
        </p:txBody>
      </p:sp>
      <p:sp>
        <p:nvSpPr>
          <p:cNvPr id="26" name="Rectangle 25"/>
          <p:cNvSpPr/>
          <p:nvPr/>
        </p:nvSpPr>
        <p:spPr>
          <a:xfrm>
            <a:off x="5250678" y="3485645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3</a:t>
            </a:r>
            <a:endParaRPr lang="en-NZ" sz="1400" dirty="0"/>
          </a:p>
        </p:txBody>
      </p:sp>
      <p:sp>
        <p:nvSpPr>
          <p:cNvPr id="27" name="Rectangle 26"/>
          <p:cNvSpPr/>
          <p:nvPr/>
        </p:nvSpPr>
        <p:spPr>
          <a:xfrm>
            <a:off x="9879322" y="973405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3.1</a:t>
            </a:r>
            <a:endParaRPr lang="en-NZ" sz="1400" dirty="0"/>
          </a:p>
        </p:txBody>
      </p:sp>
      <p:sp>
        <p:nvSpPr>
          <p:cNvPr id="28" name="Rectangle 27"/>
          <p:cNvSpPr/>
          <p:nvPr/>
        </p:nvSpPr>
        <p:spPr>
          <a:xfrm>
            <a:off x="11082802" y="984869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5</a:t>
            </a:r>
            <a:endParaRPr lang="en-NZ" sz="1400" dirty="0"/>
          </a:p>
        </p:txBody>
      </p:sp>
      <p:sp>
        <p:nvSpPr>
          <p:cNvPr id="29" name="Rectangle 28"/>
          <p:cNvSpPr/>
          <p:nvPr/>
        </p:nvSpPr>
        <p:spPr>
          <a:xfrm>
            <a:off x="7779527" y="4407801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5.1</a:t>
            </a:r>
            <a:endParaRPr lang="en-NZ" sz="1400" dirty="0"/>
          </a:p>
        </p:txBody>
      </p:sp>
      <p:sp>
        <p:nvSpPr>
          <p:cNvPr id="30" name="Rectangle 29"/>
          <p:cNvSpPr/>
          <p:nvPr/>
        </p:nvSpPr>
        <p:spPr>
          <a:xfrm>
            <a:off x="9961761" y="4384199"/>
            <a:ext cx="962026" cy="533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Ecma</a:t>
            </a:r>
            <a:endParaRPr lang="en-NZ" sz="1400" dirty="0" smtClean="0"/>
          </a:p>
          <a:p>
            <a:pPr algn="ctr"/>
            <a:r>
              <a:rPr lang="en-NZ" sz="1400" dirty="0"/>
              <a:t>S</a:t>
            </a:r>
            <a:r>
              <a:rPr lang="en-NZ" sz="1400" dirty="0" smtClean="0"/>
              <a:t>cript 6</a:t>
            </a:r>
            <a:endParaRPr lang="en-NZ" sz="1400" dirty="0"/>
          </a:p>
        </p:txBody>
      </p:sp>
      <p:sp>
        <p:nvSpPr>
          <p:cNvPr id="31" name="Oval 30"/>
          <p:cNvSpPr/>
          <p:nvPr/>
        </p:nvSpPr>
        <p:spPr>
          <a:xfrm>
            <a:off x="10675207" y="4189989"/>
            <a:ext cx="380326" cy="380326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/>
              <a:t>?</a:t>
            </a:r>
            <a:endParaRPr lang="en-NZ" b="1" dirty="0"/>
          </a:p>
        </p:txBody>
      </p:sp>
      <p:sp>
        <p:nvSpPr>
          <p:cNvPr id="32" name="Rectangle 31"/>
          <p:cNvSpPr/>
          <p:nvPr/>
        </p:nvSpPr>
        <p:spPr>
          <a:xfrm>
            <a:off x="2924682" y="1606775"/>
            <a:ext cx="962026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Mocha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24682" y="2229526"/>
            <a:ext cx="962026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err="1" smtClean="0"/>
              <a:t>LiveScript</a:t>
            </a:r>
            <a:endParaRPr lang="en-NZ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2933532" y="2883547"/>
            <a:ext cx="962026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JavaScript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64710" y="3485645"/>
            <a:ext cx="96202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CSS1</a:t>
            </a:r>
            <a:endParaRPr lang="en-NZ" sz="1400" dirty="0"/>
          </a:p>
        </p:txBody>
      </p:sp>
      <p:sp>
        <p:nvSpPr>
          <p:cNvPr id="36" name="Rectangle 35"/>
          <p:cNvSpPr/>
          <p:nvPr/>
        </p:nvSpPr>
        <p:spPr>
          <a:xfrm>
            <a:off x="4693676" y="4117160"/>
            <a:ext cx="96202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CSS2</a:t>
            </a:r>
            <a:endParaRPr lang="en-NZ" sz="1400" dirty="0"/>
          </a:p>
        </p:txBody>
      </p:sp>
      <p:sp>
        <p:nvSpPr>
          <p:cNvPr id="37" name="Rectangle 36"/>
          <p:cNvSpPr/>
          <p:nvPr/>
        </p:nvSpPr>
        <p:spPr>
          <a:xfrm>
            <a:off x="7779527" y="5046060"/>
            <a:ext cx="96202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CSS2.1</a:t>
            </a:r>
            <a:endParaRPr lang="en-NZ" sz="1400" dirty="0"/>
          </a:p>
        </p:txBody>
      </p:sp>
      <p:sp>
        <p:nvSpPr>
          <p:cNvPr id="38" name="Rectangle 37"/>
          <p:cNvSpPr/>
          <p:nvPr/>
        </p:nvSpPr>
        <p:spPr>
          <a:xfrm>
            <a:off x="8334166" y="5719051"/>
            <a:ext cx="2094362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50+ CSS3 Modules</a:t>
            </a:r>
            <a:endParaRPr lang="en-NZ" sz="1400" dirty="0"/>
          </a:p>
        </p:txBody>
      </p:sp>
      <p:sp>
        <p:nvSpPr>
          <p:cNvPr id="39" name="Rectangle 38"/>
          <p:cNvSpPr/>
          <p:nvPr/>
        </p:nvSpPr>
        <p:spPr>
          <a:xfrm>
            <a:off x="6526440" y="3769542"/>
            <a:ext cx="962026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Common</a:t>
            </a:r>
          </a:p>
          <a:p>
            <a:pPr algn="ctr"/>
            <a:r>
              <a:rPr lang="en-NZ" sz="1400" dirty="0" smtClean="0"/>
              <a:t>JS</a:t>
            </a:r>
            <a:endParaRPr lang="en-NZ" sz="1400" dirty="0"/>
          </a:p>
        </p:txBody>
      </p:sp>
      <p:sp>
        <p:nvSpPr>
          <p:cNvPr id="41" name="Rectangle 40"/>
          <p:cNvSpPr/>
          <p:nvPr/>
        </p:nvSpPr>
        <p:spPr>
          <a:xfrm>
            <a:off x="9320848" y="1750578"/>
            <a:ext cx="962026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jQuery</a:t>
            </a:r>
            <a:endParaRPr lang="en-NZ" sz="1400" dirty="0"/>
          </a:p>
        </p:txBody>
      </p:sp>
      <p:sp>
        <p:nvSpPr>
          <p:cNvPr id="43" name="Rectangle 42"/>
          <p:cNvSpPr/>
          <p:nvPr/>
        </p:nvSpPr>
        <p:spPr>
          <a:xfrm>
            <a:off x="8334166" y="4106038"/>
            <a:ext cx="962026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AngularJS</a:t>
            </a:r>
            <a:endParaRPr lang="en-NZ" sz="1400" dirty="0"/>
          </a:p>
        </p:txBody>
      </p:sp>
      <p:sp>
        <p:nvSpPr>
          <p:cNvPr id="44" name="Rectangle 43"/>
          <p:cNvSpPr/>
          <p:nvPr/>
        </p:nvSpPr>
        <p:spPr>
          <a:xfrm>
            <a:off x="7250381" y="4106038"/>
            <a:ext cx="962026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Backbone</a:t>
            </a:r>
            <a:endParaRPr lang="en-NZ" sz="1400" dirty="0"/>
          </a:p>
        </p:txBody>
      </p:sp>
      <p:sp>
        <p:nvSpPr>
          <p:cNvPr id="45" name="Rectangle 44"/>
          <p:cNvSpPr/>
          <p:nvPr/>
        </p:nvSpPr>
        <p:spPr>
          <a:xfrm>
            <a:off x="7250381" y="4779360"/>
            <a:ext cx="962026" cy="533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400" dirty="0" smtClean="0"/>
              <a:t>Knockout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1182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3" y="0"/>
            <a:ext cx="6653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0"/>
            <a:ext cx="4585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1374</TotalTime>
  <Words>1287</Words>
  <Application>Microsoft Office PowerPoint</Application>
  <PresentationFormat>Widescreen</PresentationFormat>
  <Paragraphs>429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 Unicode MS</vt:lpstr>
      <vt:lpstr>Arial</vt:lpstr>
      <vt:lpstr>Corbel</vt:lpstr>
      <vt:lpstr>Droid Serif</vt:lpstr>
      <vt:lpstr>Depth</vt:lpstr>
      <vt:lpstr>Atlas Platform</vt:lpstr>
      <vt:lpstr>So, what is ‘Atlas’ Anyway ?</vt:lpstr>
      <vt:lpstr>So, what is ‘Atlas’ Anyway ?</vt:lpstr>
      <vt:lpstr>Atlas from 10,000ft</vt:lpstr>
      <vt:lpstr>WORA</vt:lpstr>
      <vt:lpstr>My ASB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ASB Technology Stack</vt:lpstr>
      <vt:lpstr>AngularJS Responsibilities</vt:lpstr>
      <vt:lpstr>Service Layer</vt:lpstr>
      <vt:lpstr>Other Tools</vt:lpstr>
      <vt:lpstr>PowerPoint Presentation</vt:lpstr>
      <vt:lpstr>HTML 5</vt:lpstr>
      <vt:lpstr>PowerPoint Presentation</vt:lpstr>
      <vt:lpstr>Tim Berners-Lee</vt:lpstr>
      <vt:lpstr>1980</vt:lpstr>
      <vt:lpstr>1980 - 1989</vt:lpstr>
      <vt:lpstr>1990</vt:lpstr>
      <vt:lpstr>PowerPoint Presentation</vt:lpstr>
      <vt:lpstr>1991</vt:lpstr>
      <vt:lpstr>PowerPoint Presentation</vt:lpstr>
      <vt:lpstr>PowerPoint Presentation</vt:lpstr>
      <vt:lpstr>1991</vt:lpstr>
      <vt:lpstr>1992</vt:lpstr>
      <vt:lpstr>1993</vt:lpstr>
      <vt:lpstr>1994</vt:lpstr>
      <vt:lpstr>PowerPoint Presentation</vt:lpstr>
      <vt:lpstr>1995</vt:lpstr>
      <vt:lpstr>PowerPoint Presentation</vt:lpstr>
      <vt:lpstr>1996</vt:lpstr>
      <vt:lpstr>1997</vt:lpstr>
      <vt:lpstr>1998</vt:lpstr>
      <vt:lpstr>2000</vt:lpstr>
      <vt:lpstr>2001</vt:lpstr>
      <vt:lpstr>2004</vt:lpstr>
      <vt:lpstr>WHATWG</vt:lpstr>
      <vt:lpstr>WHATWG</vt:lpstr>
      <vt:lpstr>PowerPoint Presentation</vt:lpstr>
      <vt:lpstr>2006</vt:lpstr>
      <vt:lpstr>PowerPoint Presentation</vt:lpstr>
      <vt:lpstr>PowerPoint Presentation</vt:lpstr>
      <vt:lpstr>PowerPoint Presentation</vt:lpstr>
      <vt:lpstr>PowerPoint Presentation</vt:lpstr>
      <vt:lpstr>W3C Specification Lifecycle</vt:lpstr>
      <vt:lpstr>WHATWG Specification Lifecycle</vt:lpstr>
      <vt:lpstr>2011</vt:lpstr>
      <vt:lpstr>PowerPoint Presentation</vt:lpstr>
      <vt:lpstr>PowerPoint Presentation</vt:lpstr>
      <vt:lpstr>W3C HTML WG</vt:lpstr>
      <vt:lpstr>PowerPoint Presentation</vt:lpstr>
      <vt:lpstr>W3C HTML WG</vt:lpstr>
      <vt:lpstr>PowerPoint Presentation</vt:lpstr>
      <vt:lpstr>More Information ?</vt:lpstr>
      <vt:lpstr>PowerPoint Presentation</vt:lpstr>
      <vt:lpstr>PowerPoint Presentation</vt:lpstr>
      <vt:lpstr>PowerPoint Presentation</vt:lpstr>
      <vt:lpstr>So, what about JavaScript ?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 Platform</dc:title>
  <dc:creator>Daniel Morris</dc:creator>
  <cp:lastModifiedBy>Daniel Morris</cp:lastModifiedBy>
  <cp:revision>108</cp:revision>
  <dcterms:created xsi:type="dcterms:W3CDTF">2014-09-30T09:00:59Z</dcterms:created>
  <dcterms:modified xsi:type="dcterms:W3CDTF">2014-10-08T22:56:23Z</dcterms:modified>
</cp:coreProperties>
</file>